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8288000" cy="10287000"/>
  <p:notesSz cx="6858000" cy="9144000"/>
  <p:embeddedFontLst>
    <p:embeddedFont>
      <p:font typeface="Lora Bold" charset="-52"/>
      <p:regular r:id="rId14"/>
    </p:embeddedFon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Lora" charset="-52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5.sv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svg"/><Relationship Id="rId18" Type="http://schemas.openxmlformats.org/officeDocument/2006/relationships/image" Target="../media/image28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5.png"/><Relationship Id="rId17" Type="http://schemas.openxmlformats.org/officeDocument/2006/relationships/image" Target="../media/image52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24.png"/><Relationship Id="rId19" Type="http://schemas.openxmlformats.org/officeDocument/2006/relationships/image" Target="../media/image54.sv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2715"/>
            <a:ext cx="8559289" cy="10299715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3746" y="2988371"/>
            <a:ext cx="191271" cy="1912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559289" cy="2483300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63744" y="4076700"/>
            <a:ext cx="191271" cy="1912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3745" y="3554651"/>
            <a:ext cx="191271" cy="1912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6207" y="4610100"/>
            <a:ext cx="191271" cy="19127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40697" y="2938579"/>
            <a:ext cx="7251004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" sz="1800" smtClean="0">
                <a:solidFill>
                  <a:srgbClr val="FFFFFF"/>
                </a:solidFill>
                <a:latin typeface="Lora"/>
              </a:rPr>
              <a:t>Область Абай </a:t>
            </a:r>
            <a:r>
              <a:rPr lang="ru-RU" sz="1800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 15 ДО, 39 педагогов, 2 349 родителей</a:t>
            </a:r>
          </a:p>
          <a:p>
            <a:pPr algn="l"/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Караганд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инская обл. - </a:t>
            </a:r>
            <a:r>
              <a:rPr lang="" dirty="0">
                <a:solidFill>
                  <a:srgbClr val="FFFFFF"/>
                </a:solidFill>
                <a:latin typeface="Lora"/>
              </a:rPr>
              <a:t>16 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38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,</a:t>
            </a:r>
            <a:r>
              <a:rPr lang="ru-RU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916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Акт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юбинская область - </a:t>
            </a:r>
            <a:r>
              <a:rPr lang="" smtClean="0">
                <a:solidFill>
                  <a:srgbClr val="FFFFFF"/>
                </a:solidFill>
                <a:latin typeface="Lora"/>
              </a:rPr>
              <a:t>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46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педагогов, </a:t>
            </a:r>
            <a:r>
              <a:rPr lang="" smtClean="0">
                <a:solidFill>
                  <a:srgbClr val="FFFFFF"/>
                </a:solidFill>
                <a:latin typeface="Lora"/>
              </a:rPr>
              <a:t>1 434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" sz="1800" smtClean="0">
                <a:solidFill>
                  <a:srgbClr val="FFFFFF"/>
                </a:solidFill>
                <a:latin typeface="Lora"/>
              </a:rPr>
              <a:t>Кызылординская область - 15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3</a:t>
            </a:r>
            <a:r>
              <a:rPr lang="" smtClean="0">
                <a:solidFill>
                  <a:srgbClr val="FFFFFF"/>
                </a:solidFill>
                <a:latin typeface="Lora"/>
              </a:rPr>
              <a:t>1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педагог, </a:t>
            </a:r>
            <a:r>
              <a:rPr lang="" smtClean="0">
                <a:solidFill>
                  <a:srgbClr val="FFFFFF"/>
                </a:solidFill>
                <a:latin typeface="Lora"/>
              </a:rPr>
              <a:t>550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родителей</a:t>
            </a:r>
            <a:endParaRPr lang="en-US" sz="1800" dirty="0">
              <a:solidFill>
                <a:srgbClr val="FFFFFF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4798" y="6362700"/>
            <a:ext cx="7897266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     </a:t>
            </a:r>
            <a:r>
              <a:rPr lang="en-US" sz="1800" b="1" dirty="0" err="1" smtClean="0">
                <a:solidFill>
                  <a:schemeClr val="bg1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chemeClr val="bg1"/>
                </a:solidFill>
                <a:latin typeface="Lora"/>
              </a:rPr>
              <a:t>: </a:t>
            </a:r>
            <a:endParaRPr lang="" sz="1800" b="1" smtClean="0">
              <a:solidFill>
                <a:schemeClr val="bg1"/>
              </a:solidFill>
              <a:latin typeface="Lor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г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лавны</a:t>
            </a:r>
            <a:r>
              <a:rPr lang="" smtClean="0">
                <a:solidFill>
                  <a:srgbClr val="FEBF0E"/>
                </a:solidFill>
                <a:latin typeface="Lora"/>
              </a:rPr>
              <a:t>е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специалист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 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отдел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ru-RU" dirty="0">
                <a:solidFill>
                  <a:srgbClr val="FEBF0E"/>
                </a:solidFill>
                <a:latin typeface="Lora"/>
              </a:rPr>
              <a:t>дошкольного </a:t>
            </a:r>
            <a:r>
              <a:rPr lang="" smtClean="0">
                <a:solidFill>
                  <a:srgbClr val="FEBF0E"/>
                </a:solidFill>
                <a:latin typeface="Lora"/>
              </a:rPr>
              <a:t> образования Управлений образования пилотных регионов;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м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етодист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учебно-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методическ</a:t>
            </a:r>
            <a:r>
              <a:rPr lang="" smtClean="0">
                <a:solidFill>
                  <a:srgbClr val="FEBF0E"/>
                </a:solidFill>
                <a:latin typeface="Lora"/>
              </a:rPr>
              <a:t>их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центр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ов/кабинетов;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представители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частных</a:t>
            </a:r>
            <a:r>
              <a:rPr lang="en-US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детских</a:t>
            </a:r>
            <a:r>
              <a:rPr lang="en-US" dirty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садов</a:t>
            </a:r>
            <a:r>
              <a:rPr lang="" smtClean="0">
                <a:solidFill>
                  <a:srgbClr val="FEBF0E"/>
                </a:solidFill>
                <a:latin typeface="Lora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заведующие, методисты, педагоги дошкольных организаций</a:t>
            </a:r>
            <a:endParaRPr lang="" sz="1800">
              <a:solidFill>
                <a:srgbClr val="FEBF0E"/>
              </a:solidFill>
              <a:latin typeface="Lor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853" y="189656"/>
            <a:ext cx="830958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000" dirty="0" smtClean="0">
                <a:solidFill>
                  <a:srgbClr val="002060"/>
                </a:solidFill>
                <a:latin typeface="Lora Bold"/>
              </a:rPr>
              <a:t>Т</a:t>
            </a:r>
            <a:r>
              <a:rPr lang="" sz="4000" smtClean="0">
                <a:solidFill>
                  <a:srgbClr val="002060"/>
                </a:solidFill>
                <a:latin typeface="Lora Bold"/>
              </a:rPr>
              <a:t>естирование мобильного приложения</a:t>
            </a:r>
          </a:p>
          <a:p>
            <a:pPr algn="ctr">
              <a:lnSpc>
                <a:spcPts val="5760"/>
              </a:lnSpc>
            </a:pPr>
            <a:r>
              <a:rPr lang="" sz="2400" i="1" smtClean="0">
                <a:solidFill>
                  <a:srgbClr val="002060"/>
                </a:solidFill>
                <a:latin typeface="Lora Bold"/>
              </a:rPr>
              <a:t>(октябрь 2024 г.)</a:t>
            </a:r>
            <a:endParaRPr lang="en-US" sz="2400" i="1" dirty="0">
              <a:solidFill>
                <a:srgbClr val="002060"/>
              </a:solidFill>
              <a:latin typeface="Lora Bold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814077" y="5294801"/>
            <a:ext cx="71258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" sz="4000" smtClean="0">
                <a:solidFill>
                  <a:srgbClr val="FEBF0E"/>
                </a:solidFill>
                <a:latin typeface="Lora Bold"/>
              </a:rPr>
              <a:t>Проведено 4 инфосессии</a:t>
            </a:r>
            <a:endParaRPr lang="en-US" sz="4000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8763000" y="355593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 smtClean="0">
                <a:solidFill>
                  <a:srgbClr val="203965"/>
                </a:solidFill>
                <a:latin typeface="Lora Bold"/>
              </a:rPr>
              <a:t>Отзывы родителей</a:t>
            </a:r>
            <a:r>
              <a:rPr lang="en-US" sz="3999" dirty="0" smtClean="0">
                <a:solidFill>
                  <a:srgbClr val="203965"/>
                </a:solidFill>
                <a:latin typeface="Lora Bold"/>
              </a:rPr>
              <a:t>:</a:t>
            </a:r>
            <a:endParaRPr lang="en-US" sz="39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756123" y="1096195"/>
            <a:ext cx="9034805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Баламмен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қарым-қатынаста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санауды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үйрендік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ерекшелігіне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ақпараттар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Әзірге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пайдасын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көрмедім,бүгін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жүктедім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Самое частое слово “Отношения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”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е </a:t>
            </a:r>
            <a:r>
              <a:rPr lang="ru-RU" dirty="0">
                <a:solidFill>
                  <a:srgbClr val="000000"/>
                </a:solidFill>
                <a:latin typeface="Lora"/>
              </a:rPr>
              <a:t>заметили никаких положительных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" smtClean="0">
                <a:solidFill>
                  <a:srgbClr val="000000"/>
                </a:solidFill>
                <a:latin typeface="Lora"/>
              </a:rPr>
              <a:t> в отношениях;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100% родителей отметили легкость и удобство использования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О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сы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приложенияның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дайын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ертегі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жаңылтпаштар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Lor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әдебиеттер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берілсе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қосымша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нұсқаулық</a:t>
            </a:r>
            <a:r>
              <a:rPr lang="ru-RU" dirty="0">
                <a:solidFill>
                  <a:srgbClr val="000000"/>
                </a:solidFill>
                <a:latin typeface="Lor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тірек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схема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ма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атрибуттар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болса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Пр</a:t>
            </a:r>
            <a:r>
              <a:rPr lang="" smtClean="0">
                <a:solidFill>
                  <a:srgbClr val="000000"/>
                </a:solidFill>
                <a:latin typeface="Lora"/>
              </a:rPr>
              <a:t>едлагают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контент</a:t>
            </a:r>
            <a:endParaRPr lang="ru-RU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30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3383" y="4848205"/>
            <a:ext cx="4454985" cy="2635020"/>
          </a:xfrm>
          <a:prstGeom prst="rect">
            <a:avLst/>
          </a:prstGeom>
        </p:spPr>
      </p:pic>
      <p:pic>
        <p:nvPicPr>
          <p:cNvPr id="31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0" y="6113211"/>
            <a:ext cx="4518289" cy="2797941"/>
          </a:xfrm>
          <a:prstGeom prst="rect">
            <a:avLst/>
          </a:prstGeom>
        </p:spPr>
      </p:pic>
      <p:pic>
        <p:nvPicPr>
          <p:cNvPr id="32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29218" y="7048499"/>
            <a:ext cx="4389120" cy="2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8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1824798" y="234695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b="1" smtClean="0">
                <a:solidFill>
                  <a:srgbClr val="FEBF0E"/>
                </a:solidFill>
                <a:latin typeface="Lora Bold"/>
              </a:rPr>
              <a:t>СКАЧАТЬ  ПРИЛОЖЕНИЕ</a:t>
            </a:r>
            <a:endParaRPr lang="en-US" sz="5237" b="1" dirty="0">
              <a:solidFill>
                <a:srgbClr val="FEBF0E"/>
              </a:solidFill>
              <a:latin typeface="Lora Bol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63" y="1333499"/>
            <a:ext cx="6126163" cy="58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63" y="1333499"/>
            <a:ext cx="3009900" cy="59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19" y="7353300"/>
            <a:ext cx="9145207" cy="28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2955" y="0"/>
            <a:ext cx="1792730" cy="147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3578" y="1718935"/>
            <a:ext cx="3161742" cy="9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9" y="2506018"/>
            <a:ext cx="7002463" cy="74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0631" y="1563836"/>
            <a:ext cx="3276599" cy="9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712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80" y="5110246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25315" y="2456758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182600" y="2565279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86035" y="2613230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38235" y="4305370"/>
            <a:ext cx="1219200" cy="124376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10652" y="4558501"/>
            <a:ext cx="351961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Инфосессии с регионами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43400" y="8115491"/>
            <a:ext cx="1321032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24/7 психолог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о-педагогическое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сопровождение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  </a:t>
            </a:r>
            <a:r>
              <a:rPr lang="" sz="2000" dirty="0" smtClean="0">
                <a:solidFill>
                  <a:srgbClr val="203965"/>
                </a:solidFill>
                <a:latin typeface="Lora Bold"/>
              </a:rPr>
              <a:t>родител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ей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по вопросам</a:t>
            </a:r>
            <a:endParaRPr lang="" sz="2000" smtClean="0">
              <a:solidFill>
                <a:srgbClr val="203965"/>
              </a:solidFill>
              <a:latin typeface="Lora Bold"/>
            </a:endParaRPr>
          </a:p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ru-RU" sz="2000" dirty="0">
                <a:solidFill>
                  <a:srgbClr val="203965"/>
                </a:solidFill>
                <a:latin typeface="Lora Bold"/>
              </a:rPr>
              <a:t>воспитания, развития и взаимодействия с детьми дошкольного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возраста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203922" y="4534344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57671" y="2916711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92394" y="3975750"/>
            <a:ext cx="307757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499" smtClean="0">
                <a:solidFill>
                  <a:srgbClr val="FFFFFF"/>
                </a:solidFill>
                <a:latin typeface="Lora Bold"/>
              </a:rPr>
              <a:t>Информационо-разъяснительная работа с родителями</a:t>
            </a:r>
            <a:endParaRPr lang="en-US" sz="2499" dirty="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647759" y="4502719"/>
            <a:ext cx="348059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Обратная связь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1794922" y="569901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smtClean="0">
                <a:solidFill>
                  <a:srgbClr val="FEBF0E"/>
                </a:solidFill>
                <a:latin typeface="Lora Bold"/>
              </a:rPr>
              <a:t>МАСШТАБИРОВАНИЕ</a:t>
            </a:r>
            <a:endParaRPr lang="en-US" sz="5237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9" name="Freeform 20"/>
          <p:cNvSpPr/>
          <p:nvPr/>
        </p:nvSpPr>
        <p:spPr>
          <a:xfrm>
            <a:off x="2990291" y="3102451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8"/>
          <p:cNvSpPr/>
          <p:nvPr/>
        </p:nvSpPr>
        <p:spPr>
          <a:xfrm>
            <a:off x="14734575" y="3028131"/>
            <a:ext cx="825374" cy="772422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Нашивка 30"/>
          <p:cNvSpPr/>
          <p:nvPr/>
        </p:nvSpPr>
        <p:spPr>
          <a:xfrm>
            <a:off x="6043035" y="4587798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6413367" y="4577989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grpSp>
        <p:nvGrpSpPr>
          <p:cNvPr id="37" name="Group 10"/>
          <p:cNvGrpSpPr/>
          <p:nvPr/>
        </p:nvGrpSpPr>
        <p:grpSpPr>
          <a:xfrm>
            <a:off x="11529435" y="4227083"/>
            <a:ext cx="1219200" cy="1243769"/>
            <a:chOff x="0" y="0"/>
            <a:chExt cx="6350000" cy="6350000"/>
          </a:xfrm>
        </p:grpSpPr>
        <p:sp>
          <p:nvSpPr>
            <p:cNvPr id="38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Нашивка 38"/>
          <p:cNvSpPr/>
          <p:nvPr/>
        </p:nvSpPr>
        <p:spPr>
          <a:xfrm>
            <a:off x="11739747" y="4425607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12093315" y="4425607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6314682" y="7451726"/>
            <a:ext cx="496893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Ожидаемы</a:t>
            </a:r>
            <a:r>
              <a:rPr lang="" sz="2499" smtClean="0">
                <a:solidFill>
                  <a:srgbClr val="203965"/>
                </a:solidFill>
                <a:latin typeface="Lora Bold"/>
              </a:rPr>
              <a:t>й</a:t>
            </a:r>
            <a:r>
              <a:rPr lang="en-US" sz="2499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результат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3352026" y="9095544"/>
            <a:ext cx="1336261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000" smtClean="0">
                <a:solidFill>
                  <a:srgbClr val="203965"/>
                </a:solidFill>
                <a:latin typeface="Lora Bold"/>
              </a:rPr>
              <a:t>     Использование педагогами контента приложения в работе консультационных пунктов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grpSp>
        <p:nvGrpSpPr>
          <p:cNvPr id="44" name="Group 16"/>
          <p:cNvGrpSpPr/>
          <p:nvPr/>
        </p:nvGrpSpPr>
        <p:grpSpPr>
          <a:xfrm>
            <a:off x="3702632" y="8123302"/>
            <a:ext cx="500216" cy="504444"/>
            <a:chOff x="0" y="0"/>
            <a:chExt cx="6350000" cy="6350000"/>
          </a:xfrm>
        </p:grpSpPr>
        <p:sp>
          <p:nvSpPr>
            <p:cNvPr id="45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46" name="Group 16"/>
          <p:cNvGrpSpPr/>
          <p:nvPr/>
        </p:nvGrpSpPr>
        <p:grpSpPr>
          <a:xfrm>
            <a:off x="3702632" y="9016447"/>
            <a:ext cx="504444" cy="504444"/>
            <a:chOff x="0" y="0"/>
            <a:chExt cx="6350000" cy="6350000"/>
          </a:xfrm>
          <a:solidFill>
            <a:srgbClr val="002060"/>
          </a:solidFill>
        </p:grpSpPr>
        <p:sp>
          <p:nvSpPr>
            <p:cNvPr id="4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xmlns="" val="302237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9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842855" y="-4000500"/>
            <a:ext cx="758040" cy="18288000"/>
            <a:chOff x="0" y="0"/>
            <a:chExt cx="199648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48" cy="4816592"/>
            </a:xfrm>
            <a:custGeom>
              <a:avLst/>
              <a:gdLst/>
              <a:ahLst/>
              <a:cxnLst/>
              <a:rect l="l" t="t" r="r" b="b"/>
              <a:pathLst>
                <a:path w="199648" h="4816592">
                  <a:moveTo>
                    <a:pt x="0" y="0"/>
                  </a:moveTo>
                  <a:lnTo>
                    <a:pt x="199648" y="0"/>
                  </a:lnTo>
                  <a:lnTo>
                    <a:pt x="19964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0396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9648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0"/>
            <a:ext cx="9144000" cy="4432902"/>
            <a:chOff x="0" y="0"/>
            <a:chExt cx="15069205" cy="73053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067510" cy="7305371"/>
            </a:xfrm>
            <a:custGeom>
              <a:avLst/>
              <a:gdLst/>
              <a:ahLst/>
              <a:cxnLst/>
              <a:rect l="l" t="t" r="r" b="b"/>
              <a:pathLst>
                <a:path w="15067510" h="7305371">
                  <a:moveTo>
                    <a:pt x="0" y="6700486"/>
                  </a:moveTo>
                  <a:lnTo>
                    <a:pt x="0" y="604885"/>
                  </a:lnTo>
                  <a:cubicBezTo>
                    <a:pt x="0" y="270299"/>
                    <a:pt x="313624" y="0"/>
                    <a:pt x="701839" y="0"/>
                  </a:cubicBezTo>
                  <a:lnTo>
                    <a:pt x="14365670" y="0"/>
                  </a:lnTo>
                  <a:cubicBezTo>
                    <a:pt x="14753885" y="0"/>
                    <a:pt x="15067510" y="270299"/>
                    <a:pt x="15067510" y="604885"/>
                  </a:cubicBezTo>
                  <a:lnTo>
                    <a:pt x="15067510" y="6699025"/>
                  </a:lnTo>
                  <a:cubicBezTo>
                    <a:pt x="15067510" y="7033611"/>
                    <a:pt x="14753885" y="7303911"/>
                    <a:pt x="14365670" y="7303911"/>
                  </a:cubicBezTo>
                  <a:lnTo>
                    <a:pt x="701839" y="7303911"/>
                  </a:lnTo>
                  <a:cubicBezTo>
                    <a:pt x="315319" y="7305371"/>
                    <a:pt x="0" y="7035072"/>
                    <a:pt x="0" y="670048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b="-3718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5889625"/>
            <a:ext cx="6850188" cy="3853183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9228" b="-922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561431"/>
            <a:ext cx="720116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Lora"/>
              </a:rPr>
              <a:t>Повышение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компетентности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развитии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мобильн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ого</a:t>
            </a:r>
            <a:r>
              <a:rPr 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я.</a:t>
            </a:r>
            <a:endParaRPr lang="en-US" sz="20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1057275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ЦЕЛЬ: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1802" y="5918200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ЗАДАЧИ: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18967" y="6623050"/>
            <a:ext cx="766035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Повысить осведомленность и  практические знания родителей в отношении этапов развития и ухода за детьми в возрасте 0-5 лет.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1802" y="6735068"/>
            <a:ext cx="1440145" cy="116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1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23927" y="8301732"/>
            <a:ext cx="1440145" cy="117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2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18967" y="8014146"/>
            <a:ext cx="8169033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Предоставить родителям и лицам, осуществляющим уход, возможность помочь каждому ребенку полностью раскрыть свой потенциал, предоставляя доступную и знакомую информацию через приложение и другие каналы.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333202"/>
            <a:ext cx="2855508" cy="5953798"/>
            <a:chOff x="0" y="0"/>
            <a:chExt cx="1041697" cy="2171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97" cy="2171962"/>
            </a:xfrm>
            <a:custGeom>
              <a:avLst/>
              <a:gdLst/>
              <a:ahLst/>
              <a:cxnLst/>
              <a:rect l="l" t="t" r="r" b="b"/>
              <a:pathLst>
                <a:path w="1041697" h="2171962">
                  <a:moveTo>
                    <a:pt x="0" y="0"/>
                  </a:moveTo>
                  <a:lnTo>
                    <a:pt x="1041697" y="0"/>
                  </a:lnTo>
                  <a:lnTo>
                    <a:pt x="1041697" y="2171962"/>
                  </a:lnTo>
                  <a:lnTo>
                    <a:pt x="0" y="2171962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982142" cy="4569143"/>
          </a:xfrm>
          <a:custGeom>
            <a:avLst/>
            <a:gdLst/>
            <a:ahLst/>
            <a:cxnLst/>
            <a:rect l="l" t="t" r="r" b="b"/>
            <a:pathLst>
              <a:path w="8982142" h="4569143">
                <a:moveTo>
                  <a:pt x="0" y="0"/>
                </a:moveTo>
                <a:lnTo>
                  <a:pt x="8982142" y="0"/>
                </a:lnTo>
                <a:lnTo>
                  <a:pt x="8982142" y="4569142"/>
                </a:lnTo>
                <a:lnTo>
                  <a:pt x="0" y="45691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799" b="-8717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19069" y="3400923"/>
            <a:ext cx="2336439" cy="23364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solidFill>
              <a:srgbClr val="203965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78822" y="3710868"/>
            <a:ext cx="1416932" cy="1716548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407832" y="819150"/>
            <a:ext cx="627321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О ФОНДЕ MINDEROO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07832" y="1698308"/>
            <a:ext cx="8539716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современная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благотворительная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организация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базирующаяся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Австралии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занимающаяся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широким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спектром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инициатив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направленных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поиск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эффективных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приемлемых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решений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некоторых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актуальных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мировых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проблем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Программа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работает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вместе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партнерами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аргументы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пользу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системном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уровне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позволяет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наилучшим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образом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начать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жизнь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вложил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значительные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средства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основных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продукта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е «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0" y="4948238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АННОТАЦИЯ: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9000" y="5653087"/>
            <a:ext cx="1383030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предоставляет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ведущий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который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легкодоступен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понятен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имеет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культурное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значение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опирается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новейшие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достижения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нейробиологии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Его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цель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вдохновить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возможности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повысив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сосредоточив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конечном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счете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поможет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процветать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2855508" y="7580947"/>
            <a:ext cx="15951561" cy="2706053"/>
          </a:xfrm>
          <a:custGeom>
            <a:avLst/>
            <a:gdLst/>
            <a:ahLst/>
            <a:cxnLst/>
            <a:rect l="l" t="t" r="r" b="b"/>
            <a:pathLst>
              <a:path w="15951561" h="2706053">
                <a:moveTo>
                  <a:pt x="0" y="0"/>
                </a:moveTo>
                <a:lnTo>
                  <a:pt x="15951561" y="0"/>
                </a:lnTo>
                <a:lnTo>
                  <a:pt x="15951561" y="2706053"/>
                </a:lnTo>
                <a:lnTo>
                  <a:pt x="0" y="27060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27000"/>
            </a:blip>
            <a:stretch>
              <a:fillRect t="-20790" r="-29988" b="-1785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14700" y="3098355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83011" y="3098355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98855" y="3098355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45687" y="4890331"/>
            <a:ext cx="506337" cy="5063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702645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2200" y="4679744"/>
            <a:ext cx="3519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Институт раннего развития детей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797" y="7893495"/>
            <a:ext cx="16645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687" dirty="0" smtClean="0">
                <a:solidFill>
                  <a:srgbClr val="000000"/>
                </a:solidFill>
                <a:latin typeface="Lora"/>
              </a:rPr>
              <a:t>П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рограммы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является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продуктом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антропологических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нейробиологических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исследований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адаптирован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стране</a:t>
            </a:r>
            <a:endParaRPr lang="en-US" sz="168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35976" y="4890331"/>
            <a:ext cx="506337" cy="5063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111674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70491" y="3401836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539570" y="3401836"/>
            <a:ext cx="872847" cy="842694"/>
          </a:xfrm>
          <a:custGeom>
            <a:avLst/>
            <a:gdLst/>
            <a:ahLst/>
            <a:cxnLst/>
            <a:rect l="l" t="t" r="r" b="b"/>
            <a:pathLst>
              <a:path w="872847" h="842694">
                <a:moveTo>
                  <a:pt x="0" y="0"/>
                </a:moveTo>
                <a:lnTo>
                  <a:pt x="872847" y="0"/>
                </a:lnTo>
                <a:lnTo>
                  <a:pt x="872847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31839" y="3401836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05214" y="4460875"/>
            <a:ext cx="30775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Lora Bold"/>
              </a:rPr>
              <a:t>Национальная академия образования им. Ы. Алтынсарина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5698" y="4289425"/>
            <a:ext cx="348059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АО «Национальный центр исследований и оценки образования «Талдау»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30" y="749300"/>
            <a:ext cx="1504460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203965"/>
                </a:solidFill>
                <a:latin typeface="Lora Bold"/>
              </a:rPr>
              <a:t>РАБОТА НАД ПРОЕКТОМ НАЧАТА С СЕНТЯБРЯ 2022 ГОДА ПО ПОРУЧЕНИЮ МИНИСТЕРСТВА ПРОСВЕЩЕНИЯ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790333"/>
            <a:ext cx="156113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совместной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работы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детьми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разработана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апробирована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использования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бумажной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электронной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мобильной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формах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730" y="1123505"/>
            <a:ext cx="13328927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Сиднейский университет -  глобальный партнер  в этом проекте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7154" y="779067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7154" y="885494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842886" y="1227484"/>
            <a:ext cx="1989" cy="878681"/>
          </a:xfrm>
          <a:prstGeom prst="line">
            <a:avLst/>
          </a:prstGeom>
          <a:ln w="57150" cap="flat">
            <a:solidFill>
              <a:srgbClr val="20396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3638373"/>
            <a:ext cx="5799992" cy="3531339"/>
            <a:chOff x="0" y="0"/>
            <a:chExt cx="7620000" cy="4639455"/>
          </a:xfrm>
        </p:grpSpPr>
        <p:sp>
          <p:nvSpPr>
            <p:cNvPr id="4" name="Freeform 4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488008" y="3638373"/>
            <a:ext cx="5799992" cy="3531339"/>
            <a:chOff x="0" y="0"/>
            <a:chExt cx="7620000" cy="4639455"/>
          </a:xfrm>
        </p:grpSpPr>
        <p:sp>
          <p:nvSpPr>
            <p:cNvPr id="6" name="Freeform 6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44004" y="3638373"/>
            <a:ext cx="5799992" cy="3128629"/>
          </a:xfrm>
          <a:custGeom>
            <a:avLst/>
            <a:gdLst/>
            <a:ahLst/>
            <a:cxnLst/>
            <a:rect l="l" t="t" r="r" b="b"/>
            <a:pathLst>
              <a:path w="5799992" h="3128629">
                <a:moveTo>
                  <a:pt x="0" y="0"/>
                </a:moveTo>
                <a:lnTo>
                  <a:pt x="5799992" y="0"/>
                </a:lnTo>
                <a:lnTo>
                  <a:pt x="5799992" y="3128629"/>
                </a:lnTo>
                <a:lnTo>
                  <a:pt x="0" y="312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519" b="-195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772" b="-19772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6244004" y="6767002"/>
            <a:ext cx="5799992" cy="3519998"/>
            <a:chOff x="0" y="0"/>
            <a:chExt cx="7620000" cy="4624556"/>
          </a:xfrm>
        </p:grpSpPr>
        <p:sp>
          <p:nvSpPr>
            <p:cNvPr id="10" name="Freeform 10"/>
            <p:cNvSpPr/>
            <p:nvPr/>
          </p:nvSpPr>
          <p:spPr>
            <a:xfrm>
              <a:off x="-1270" y="-2540"/>
              <a:ext cx="7623809" cy="4627095"/>
            </a:xfrm>
            <a:custGeom>
              <a:avLst/>
              <a:gdLst/>
              <a:ahLst/>
              <a:cxnLst/>
              <a:rect l="l" t="t" r="r" b="b"/>
              <a:pathLst>
                <a:path w="7623809" h="4627095">
                  <a:moveTo>
                    <a:pt x="3810" y="0"/>
                  </a:moveTo>
                  <a:lnTo>
                    <a:pt x="0" y="3736825"/>
                  </a:lnTo>
                  <a:lnTo>
                    <a:pt x="0" y="4094965"/>
                  </a:lnTo>
                  <a:lnTo>
                    <a:pt x="3591560" y="4097506"/>
                  </a:lnTo>
                  <a:lnTo>
                    <a:pt x="3810000" y="4627095"/>
                  </a:lnTo>
                  <a:lnTo>
                    <a:pt x="4028440" y="4097506"/>
                  </a:lnTo>
                  <a:lnTo>
                    <a:pt x="7620000" y="4100045"/>
                  </a:lnTo>
                  <a:lnTo>
                    <a:pt x="7620000" y="3741906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488008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1166" b="-116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73450" y="1066877"/>
            <a:ext cx="1031010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4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региона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(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область Абай, Актюбинская, Карагандинская, Кызылординская области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)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10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каждого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региона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Определ</a:t>
            </a:r>
            <a:r>
              <a:rPr lang="ru-RU" sz="1880" dirty="0" err="1" smtClean="0">
                <a:solidFill>
                  <a:srgbClr val="000000"/>
                </a:solidFill>
                <a:latin typeface="Lora"/>
              </a:rPr>
              <a:t>ение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критери</a:t>
            </a:r>
            <a:r>
              <a:rPr lang="ru-RU" sz="1880" dirty="0" smtClean="0">
                <a:solidFill>
                  <a:srgbClr val="000000"/>
                </a:solidFill>
                <a:latin typeface="Lora"/>
              </a:rPr>
              <a:t>ев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выборки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метод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рекрутинга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685" y="4009682"/>
            <a:ext cx="436126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План действий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685" y="4558559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Анализ и оценка контента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Адаптация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Тестирование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Внедрение и распространение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Оценка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9195" y="7385726"/>
            <a:ext cx="507930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FFFFFF"/>
                </a:solidFill>
                <a:latin typeface="Lora Bold"/>
              </a:rPr>
              <a:t>Адаптация под местный контекст и перевод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9195" y="8138201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Культура и традиции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Историческое наследие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Образовательный контекст (законы и гос.стандарт)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Система здравоохранения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6046" y="3819182"/>
            <a:ext cx="485727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Анализ и оценка контекста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08693" y="4558559"/>
            <a:ext cx="435862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Т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екст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А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удио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идео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изуал</a:t>
            </a:r>
            <a:endParaRPr lang="en-US" sz="1875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9835" y="1070528"/>
            <a:ext cx="562225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Lora Bold"/>
              </a:rPr>
              <a:t>Тестирование</a:t>
            </a:r>
            <a:r>
              <a:rPr lang="" sz="3000" smtClean="0">
                <a:solidFill>
                  <a:srgbClr val="000000"/>
                </a:solidFill>
                <a:latin typeface="Lora Bold"/>
              </a:rPr>
              <a:t> мобильного </a:t>
            </a:r>
            <a:r>
              <a:rPr lang="en-US" sz="3000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 Bold"/>
              </a:rPr>
              <a:t>приложения</a:t>
            </a:r>
            <a:r>
              <a:rPr lang="en-US" sz="3000" dirty="0">
                <a:solidFill>
                  <a:srgbClr val="000000"/>
                </a:solidFill>
                <a:latin typeface="Lora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899643"/>
          </a:xfrm>
          <a:custGeom>
            <a:avLst/>
            <a:gdLst/>
            <a:ahLst/>
            <a:cxnLst/>
            <a:rect l="l" t="t" r="r" b="b"/>
            <a:pathLst>
              <a:path w="18288000" h="3899643">
                <a:moveTo>
                  <a:pt x="0" y="0"/>
                </a:moveTo>
                <a:lnTo>
                  <a:pt x="18288000" y="0"/>
                </a:lnTo>
                <a:lnTo>
                  <a:pt x="18288000" y="3899643"/>
                </a:lnTo>
                <a:lnTo>
                  <a:pt x="0" y="3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4009" b="-1186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99326"/>
            <a:ext cx="5623199" cy="6458974"/>
            <a:chOff x="0" y="0"/>
            <a:chExt cx="2068819" cy="23763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8819" cy="2376307"/>
            </a:xfrm>
            <a:custGeom>
              <a:avLst/>
              <a:gdLst/>
              <a:ahLst/>
              <a:cxnLst/>
              <a:rect l="l" t="t" r="r" b="b"/>
              <a:pathLst>
                <a:path w="2068819" h="2376307">
                  <a:moveTo>
                    <a:pt x="0" y="0"/>
                  </a:moveTo>
                  <a:lnTo>
                    <a:pt x="2068819" y="0"/>
                  </a:lnTo>
                  <a:lnTo>
                    <a:pt x="2068819" y="2376307"/>
                  </a:lnTo>
                  <a:lnTo>
                    <a:pt x="0" y="2376307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33875" y="4592868"/>
            <a:ext cx="10457569" cy="2933704"/>
            <a:chOff x="0" y="0"/>
            <a:chExt cx="10466880" cy="29363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6880" cy="2936316"/>
            </a:xfrm>
            <a:custGeom>
              <a:avLst/>
              <a:gdLst/>
              <a:ahLst/>
              <a:cxnLst/>
              <a:rect l="l" t="t" r="r" b="b"/>
              <a:pathLst>
                <a:path w="10466880" h="2936316">
                  <a:moveTo>
                    <a:pt x="0" y="0"/>
                  </a:moveTo>
                  <a:lnTo>
                    <a:pt x="10466880" y="0"/>
                  </a:lnTo>
                  <a:lnTo>
                    <a:pt x="10466880" y="2936316"/>
                  </a:lnTo>
                  <a:lnTo>
                    <a:pt x="0" y="2936316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01602" y="3475268"/>
            <a:ext cx="5075489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Длительность проекта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113" y="4866715"/>
            <a:ext cx="4919979" cy="3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spc="-7">
                <a:solidFill>
                  <a:srgbClr val="000000"/>
                </a:solidFill>
                <a:latin typeface="Lora"/>
              </a:rPr>
              <a:t>Длительность всего проекта, после заключения контракта: 12 месяцев</a:t>
            </a:r>
          </a:p>
          <a:p>
            <a:pPr algn="l">
              <a:lnSpc>
                <a:spcPts val="2880"/>
              </a:lnSpc>
            </a:pPr>
            <a:endParaRPr lang="en-US" sz="1800" spc="-7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Анализ и оценка контента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Адаптация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Тестирование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Внедрение и распространение – 2 месяца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Оценка – 1 месяц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5672" y="4820861"/>
            <a:ext cx="5075489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Внедрение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5247" y="5586371"/>
            <a:ext cx="857687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ИРРД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2658" y="6575021"/>
            <a:ext cx="3010629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Областные методические кабинеты (20 обл.)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74380" y="524347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Районный отдел образования (217)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97269" y="6446434"/>
            <a:ext cx="1939972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Методисты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37241" y="530316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Воспитатели и родители 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7057969" y="6229981"/>
            <a:ext cx="10520927" cy="1905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041868" y="5977759"/>
            <a:ext cx="504444" cy="50444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315750" y="6015859"/>
            <a:ext cx="504444" cy="50444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592144" y="5977759"/>
            <a:ext cx="504444" cy="50444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115033" y="5977759"/>
            <a:ext cx="504444" cy="50444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638777" y="5977759"/>
            <a:ext cx="504444" cy="504444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7152946" y="7937897"/>
            <a:ext cx="1012426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331" lvl="1" indent="-182166" algn="l">
              <a:lnSpc>
                <a:spcPts val="2700"/>
              </a:lnSpc>
              <a:buFont typeface="Arial"/>
              <a:buChar char="•"/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составлен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план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встреч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мероприятий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обсуждению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П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рограммы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«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Казахстана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участием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всех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стейкхолдеров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системы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дошкольного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образования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(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министерство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ученые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педагоги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эксперты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НПО)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58979" y="3065288"/>
            <a:ext cx="5970043" cy="5970043"/>
          </a:xfrm>
          <a:custGeom>
            <a:avLst/>
            <a:gdLst/>
            <a:ahLst/>
            <a:cxnLst/>
            <a:rect l="l" t="t" r="r" b="b"/>
            <a:pathLst>
              <a:path w="5970043" h="5970043">
                <a:moveTo>
                  <a:pt x="0" y="0"/>
                </a:moveTo>
                <a:lnTo>
                  <a:pt x="5970042" y="0"/>
                </a:lnTo>
                <a:lnTo>
                  <a:pt x="5970042" y="5970043"/>
                </a:lnTo>
                <a:lnTo>
                  <a:pt x="0" y="59700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90544" y="4096854"/>
            <a:ext cx="3906911" cy="390691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341563" y="4247873"/>
            <a:ext cx="3604874" cy="36048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45816" y="3789313"/>
            <a:ext cx="965279" cy="96527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56706" y="5700713"/>
            <a:ext cx="965279" cy="96527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96835" y="7558534"/>
            <a:ext cx="965279" cy="96527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013410" y="3789313"/>
            <a:ext cx="965279" cy="96527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579409" y="5700713"/>
            <a:ext cx="965279" cy="96527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813482" y="7558534"/>
            <a:ext cx="965279" cy="96527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9593165"/>
            <a:ext cx="18288000" cy="693835"/>
            <a:chOff x="0" y="0"/>
            <a:chExt cx="6671512" cy="2531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71512" cy="253113"/>
            </a:xfrm>
            <a:custGeom>
              <a:avLst/>
              <a:gdLst/>
              <a:ahLst/>
              <a:cxnLst/>
              <a:rect l="l" t="t" r="r" b="b"/>
              <a:pathLst>
                <a:path w="6671512" h="253113">
                  <a:moveTo>
                    <a:pt x="0" y="0"/>
                  </a:moveTo>
                  <a:lnTo>
                    <a:pt x="6671512" y="0"/>
                  </a:lnTo>
                  <a:lnTo>
                    <a:pt x="6671512" y="253113"/>
                  </a:lnTo>
                  <a:lnTo>
                    <a:pt x="0" y="253113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1214050" y="3976836"/>
            <a:ext cx="563999" cy="563999"/>
          </a:xfrm>
          <a:custGeom>
            <a:avLst/>
            <a:gdLst/>
            <a:ahLst/>
            <a:cxnLst/>
            <a:rect l="l" t="t" r="r" b="b"/>
            <a:pathLst>
              <a:path w="563999" h="563999">
                <a:moveTo>
                  <a:pt x="0" y="0"/>
                </a:moveTo>
                <a:lnTo>
                  <a:pt x="563999" y="0"/>
                </a:lnTo>
                <a:lnTo>
                  <a:pt x="563999" y="563999"/>
                </a:lnTo>
                <a:lnTo>
                  <a:pt x="0" y="5639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842576" y="5589063"/>
            <a:ext cx="2602847" cy="1076928"/>
          </a:xfrm>
          <a:custGeom>
            <a:avLst/>
            <a:gdLst/>
            <a:ahLst/>
            <a:cxnLst/>
            <a:rect l="l" t="t" r="r" b="b"/>
            <a:pathLst>
              <a:path w="2602847" h="1076928">
                <a:moveTo>
                  <a:pt x="0" y="0"/>
                </a:moveTo>
                <a:lnTo>
                  <a:pt x="2602848" y="0"/>
                </a:lnTo>
                <a:lnTo>
                  <a:pt x="2602848" y="1076929"/>
                </a:lnTo>
                <a:lnTo>
                  <a:pt x="0" y="107692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753058" y="7814758"/>
            <a:ext cx="452832" cy="452832"/>
          </a:xfrm>
          <a:custGeom>
            <a:avLst/>
            <a:gdLst/>
            <a:ahLst/>
            <a:cxnLst/>
            <a:rect l="l" t="t" r="r" b="b"/>
            <a:pathLst>
              <a:path w="452832" h="452832">
                <a:moveTo>
                  <a:pt x="0" y="0"/>
                </a:moveTo>
                <a:lnTo>
                  <a:pt x="452832" y="0"/>
                </a:lnTo>
                <a:lnTo>
                  <a:pt x="452832" y="452831"/>
                </a:lnTo>
                <a:lnTo>
                  <a:pt x="0" y="45283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943171" y="5993150"/>
            <a:ext cx="553664" cy="415248"/>
          </a:xfrm>
          <a:custGeom>
            <a:avLst/>
            <a:gdLst/>
            <a:ahLst/>
            <a:cxnLst/>
            <a:rect l="l" t="t" r="r" b="b"/>
            <a:pathLst>
              <a:path w="553664" h="415248">
                <a:moveTo>
                  <a:pt x="0" y="0"/>
                </a:moveTo>
                <a:lnTo>
                  <a:pt x="553664" y="0"/>
                </a:lnTo>
                <a:lnTo>
                  <a:pt x="553664" y="415248"/>
                </a:lnTo>
                <a:lnTo>
                  <a:pt x="0" y="415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8661360" y="2582649"/>
            <a:ext cx="965279" cy="96527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8868869" y="2869945"/>
            <a:ext cx="550262" cy="390686"/>
          </a:xfrm>
          <a:custGeom>
            <a:avLst/>
            <a:gdLst/>
            <a:ahLst/>
            <a:cxnLst/>
            <a:rect l="l" t="t" r="r" b="b"/>
            <a:pathLst>
              <a:path w="550262" h="390686">
                <a:moveTo>
                  <a:pt x="0" y="0"/>
                </a:moveTo>
                <a:lnTo>
                  <a:pt x="550262" y="0"/>
                </a:lnTo>
                <a:lnTo>
                  <a:pt x="550262" y="390686"/>
                </a:lnTo>
                <a:lnTo>
                  <a:pt x="0" y="390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956268" y="7843209"/>
            <a:ext cx="679707" cy="395929"/>
          </a:xfrm>
          <a:custGeom>
            <a:avLst/>
            <a:gdLst/>
            <a:ahLst/>
            <a:cxnLst/>
            <a:rect l="l" t="t" r="r" b="b"/>
            <a:pathLst>
              <a:path w="679707" h="395929">
                <a:moveTo>
                  <a:pt x="0" y="0"/>
                </a:moveTo>
                <a:lnTo>
                  <a:pt x="679707" y="0"/>
                </a:lnTo>
                <a:lnTo>
                  <a:pt x="679707" y="395929"/>
                </a:lnTo>
                <a:lnTo>
                  <a:pt x="0" y="395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801535" y="6004308"/>
            <a:ext cx="521027" cy="358088"/>
          </a:xfrm>
          <a:custGeom>
            <a:avLst/>
            <a:gdLst/>
            <a:ahLst/>
            <a:cxnLst/>
            <a:rect l="l" t="t" r="r" b="b"/>
            <a:pathLst>
              <a:path w="521027" h="358088">
                <a:moveTo>
                  <a:pt x="0" y="0"/>
                </a:moveTo>
                <a:lnTo>
                  <a:pt x="521027" y="0"/>
                </a:lnTo>
                <a:lnTo>
                  <a:pt x="521027" y="358088"/>
                </a:lnTo>
                <a:lnTo>
                  <a:pt x="0" y="358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536505" y="3980001"/>
            <a:ext cx="583902" cy="583902"/>
          </a:xfrm>
          <a:custGeom>
            <a:avLst/>
            <a:gdLst/>
            <a:ahLst/>
            <a:cxnLst/>
            <a:rect l="l" t="t" r="r" b="b"/>
            <a:pathLst>
              <a:path w="583902" h="583902">
                <a:moveTo>
                  <a:pt x="0" y="0"/>
                </a:moveTo>
                <a:lnTo>
                  <a:pt x="583902" y="0"/>
                </a:lnTo>
                <a:lnTo>
                  <a:pt x="583902" y="583902"/>
                </a:lnTo>
                <a:lnTo>
                  <a:pt x="0" y="583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794922" y="569901"/>
            <a:ext cx="14698157" cy="73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5237" dirty="0">
                <a:solidFill>
                  <a:srgbClr val="FEBF0E"/>
                </a:solidFill>
                <a:latin typeface="Lora Bold"/>
              </a:rPr>
              <a:t>РАСПРОСТРАНЕНИЕ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3308" y="3505361"/>
            <a:ext cx="5325670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203965"/>
                </a:solidFill>
                <a:latin typeface="Lora Bold"/>
              </a:rPr>
              <a:t>Радио - Қазақ радиосы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04044" y="3905610"/>
            <a:ext cx="447509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«Әлеумет тынысы» (вторник, 16:20-16:40)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35549" y="7433856"/>
            <a:ext cx="4423430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Социальные сети ИРРД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21535" y="7776534"/>
            <a:ext cx="4517811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(YouTube, Instagram, Telegram, Facebook)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8523" y="5714554"/>
            <a:ext cx="2977481" cy="70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Инфографика, инф.листовки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78689" y="3505361"/>
            <a:ext cx="4236886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Радио - «Білім айнасы»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092989" y="3905610"/>
            <a:ext cx="271710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(пятница, 15:10-15:30)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47286" y="5831522"/>
            <a:ext cx="485476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 dirty="0" err="1">
                <a:solidFill>
                  <a:srgbClr val="000000"/>
                </a:solidFill>
                <a:latin typeface="Lora Bold"/>
              </a:rPr>
              <a:t>газета</a:t>
            </a:r>
            <a:r>
              <a:rPr lang="en-US" sz="2531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ru-RU" sz="2531" dirty="0" smtClean="0">
                <a:solidFill>
                  <a:srgbClr val="000000"/>
                </a:solidFill>
                <a:latin typeface="Lora Bold"/>
              </a:rPr>
              <a:t>«</a:t>
            </a:r>
            <a:r>
              <a:rPr lang="en-US" sz="2531" dirty="0" err="1" smtClean="0">
                <a:solidFill>
                  <a:srgbClr val="000000"/>
                </a:solidFill>
                <a:latin typeface="Lora Bold"/>
              </a:rPr>
              <a:t>Егемен</a:t>
            </a:r>
            <a:r>
              <a:rPr lang="en-US" sz="2531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Lora Bold"/>
              </a:rPr>
              <a:t>Қазақстан</a:t>
            </a:r>
            <a:r>
              <a:rPr lang="ru-RU" sz="2531" dirty="0" smtClean="0">
                <a:solidFill>
                  <a:srgbClr val="000000"/>
                </a:solidFill>
                <a:latin typeface="Lora Bold"/>
              </a:rPr>
              <a:t>»</a:t>
            </a:r>
            <a:r>
              <a:rPr lang="en-US" sz="2531" dirty="0" smtClean="0">
                <a:solidFill>
                  <a:srgbClr val="000000"/>
                </a:solidFill>
                <a:latin typeface="Lora Bold"/>
              </a:rPr>
              <a:t>  </a:t>
            </a:r>
            <a:endParaRPr lang="en-US" sz="2531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256193" y="7433856"/>
            <a:ext cx="2447052" cy="35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сайт ИРРД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256193" y="7776534"/>
            <a:ext cx="2717107" cy="31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www.irrd.kz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43171" y="1765572"/>
            <a:ext cx="6912522" cy="35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2531">
                <a:solidFill>
                  <a:srgbClr val="000000"/>
                </a:solidFill>
                <a:latin typeface="Lora Bold"/>
              </a:rPr>
              <a:t>ТВ - Еларна, «Білім жолында»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85446" y="2156847"/>
            <a:ext cx="2717107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687">
                <a:solidFill>
                  <a:srgbClr val="000000"/>
                </a:solidFill>
                <a:latin typeface="Lora"/>
              </a:rPr>
              <a:t>(по субботам)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862758" y="-6866691"/>
            <a:ext cx="11864520" cy="11190615"/>
            <a:chOff x="0" y="0"/>
            <a:chExt cx="6350000" cy="5989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989320"/>
            </a:xfrm>
            <a:custGeom>
              <a:avLst/>
              <a:gdLst/>
              <a:ahLst/>
              <a:cxnLst/>
              <a:rect l="l" t="t" r="r" b="b"/>
              <a:pathLst>
                <a:path w="6350000" h="5989320">
                  <a:moveTo>
                    <a:pt x="533273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679190"/>
                  </a:lnTo>
                  <a:cubicBezTo>
                    <a:pt x="0" y="4240530"/>
                    <a:pt x="455930" y="4696460"/>
                    <a:pt x="1017270" y="4696460"/>
                  </a:cubicBezTo>
                  <a:lnTo>
                    <a:pt x="1800860" y="4696460"/>
                  </a:lnTo>
                  <a:lnTo>
                    <a:pt x="1800860" y="5989320"/>
                  </a:lnTo>
                  <a:lnTo>
                    <a:pt x="2532380" y="4696460"/>
                  </a:lnTo>
                  <a:lnTo>
                    <a:pt x="5332730" y="4696460"/>
                  </a:lnTo>
                  <a:cubicBezTo>
                    <a:pt x="5894070" y="4696460"/>
                    <a:pt x="6350000" y="4240530"/>
                    <a:pt x="6350000" y="3679190"/>
                  </a:cubicBezTo>
                  <a:lnTo>
                    <a:pt x="6350000" y="1017270"/>
                  </a:lnTo>
                  <a:cubicBezTo>
                    <a:pt x="6350000" y="455930"/>
                    <a:pt x="5895340" y="0"/>
                    <a:pt x="533273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56439" y="579578"/>
            <a:ext cx="3717891" cy="37178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54020" y="677166"/>
            <a:ext cx="3522729" cy="352271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35459" t="-21458" r="-45026" b="-939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29774" y="4323924"/>
            <a:ext cx="2224592" cy="222459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012349" y="4406503"/>
            <a:ext cx="2059442" cy="2059433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146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753256" y="4241345"/>
            <a:ext cx="2224592" cy="22245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835831" y="4323924"/>
            <a:ext cx="2059442" cy="2059433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57" r="-55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4848481" y="4228529"/>
            <a:ext cx="2224592" cy="222459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931056" y="4323924"/>
            <a:ext cx="2059442" cy="2059433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25187" r="-25187"/>
              </a:stretch>
            </a:blipFill>
          </p:spPr>
        </p:sp>
      </p:grpSp>
      <p:sp>
        <p:nvSpPr>
          <p:cNvPr id="20" name="AutoShape 20"/>
          <p:cNvSpPr/>
          <p:nvPr/>
        </p:nvSpPr>
        <p:spPr>
          <a:xfrm>
            <a:off x="9536798" y="1825214"/>
            <a:ext cx="1137197" cy="0"/>
          </a:xfrm>
          <a:prstGeom prst="line">
            <a:avLst/>
          </a:prstGeom>
          <a:ln w="57150" cap="flat">
            <a:solidFill>
              <a:srgbClr val="FEBF0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9144000" y="2144949"/>
            <a:ext cx="8751334" cy="142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00000"/>
                </a:solidFill>
                <a:latin typeface="Lora"/>
              </a:rPr>
              <a:t> В рамках Форума состоялась встреча  руководителя отдела международных проектов «Успеть до пяти» фонда   Minderoo  Натаниэль Фу  из Австралии с директором Департамента дошкольного образования МП РК Жумадильдаевой Н. В.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1288" y="6672340"/>
            <a:ext cx="40015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rgbClr val="203965"/>
                </a:solidFill>
                <a:latin typeface="Lora Bold"/>
              </a:rPr>
              <a:t>Контент</a:t>
            </a:r>
            <a:r>
              <a:rPr lang="en-US" sz="24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203965"/>
                </a:solidFill>
                <a:latin typeface="Lora Bold"/>
              </a:rPr>
              <a:t>П</a:t>
            </a: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рограммы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7418465"/>
            <a:ext cx="43253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500" dirty="0" err="1">
                <a:solidFill>
                  <a:srgbClr val="000000"/>
                </a:solidFill>
                <a:latin typeface="Lora"/>
              </a:rPr>
              <a:t>Стратегия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разработки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 «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основана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фактических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данных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сочетает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нейробиологические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исследования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Сиднейского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разума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мозга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,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программе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адаптируется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потребностям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контексту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страны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49311" y="6672340"/>
            <a:ext cx="3852391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203965"/>
                </a:solidFill>
                <a:latin typeface="Lora Bold"/>
              </a:rPr>
              <a:t>Сроки реализации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32953" y="6672340"/>
            <a:ext cx="496893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rgbClr val="203965"/>
                </a:solidFill>
                <a:latin typeface="Lora Bold"/>
              </a:rPr>
              <a:t>Ожидаемые</a:t>
            </a:r>
            <a:r>
              <a:rPr lang="en-US" sz="24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499" dirty="0" err="1">
                <a:solidFill>
                  <a:srgbClr val="203965"/>
                </a:solidFill>
                <a:latin typeface="Lora Bold"/>
              </a:rPr>
              <a:t>результаты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44000" y="617678"/>
            <a:ext cx="9144000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 smtClean="0">
                <a:solidFill>
                  <a:srgbClr val="203965"/>
                </a:solidFill>
                <a:latin typeface="Lora Bold"/>
              </a:rPr>
              <a:t>Р</a:t>
            </a:r>
            <a:r>
              <a:rPr lang="en-US" sz="3999" dirty="0" err="1" smtClean="0">
                <a:solidFill>
                  <a:srgbClr val="203965"/>
                </a:solidFill>
                <a:latin typeface="Lora Bold"/>
              </a:rPr>
              <a:t>одительский</a:t>
            </a:r>
            <a:r>
              <a:rPr lang="en-US" sz="3999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форум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  «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Ұрпақтар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сабақтастығы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67814" y="7161290"/>
            <a:ext cx="361538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500">
                <a:solidFill>
                  <a:srgbClr val="000000"/>
                </a:solidFill>
                <a:latin typeface="Lora"/>
              </a:rPr>
              <a:t>Реализация проекта запланирована на 2023-2024 гг.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92001" y="7056515"/>
            <a:ext cx="620988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осведомленность</a:t>
            </a:r>
            <a:r>
              <a:rPr lang="ru-RU" sz="1500" dirty="0" smtClean="0">
                <a:solidFill>
                  <a:srgbClr val="000000"/>
                </a:solidFill>
                <a:latin typeface="Lora"/>
              </a:rPr>
              <a:t> родителей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Казахстане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о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500" smtClean="0">
                <a:solidFill>
                  <a:srgbClr val="000000"/>
                </a:solidFill>
                <a:latin typeface="Lora"/>
              </a:rPr>
              <a:t>мобильного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500" dirty="0">
              <a:solidFill>
                <a:srgbClr val="000000"/>
              </a:solidFill>
              <a:latin typeface="Lora"/>
            </a:endParaRPr>
          </a:p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возможность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помочь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каждому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ребенку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предоставляя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доступную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знакомую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информацию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через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500" smtClean="0">
                <a:solidFill>
                  <a:srgbClr val="000000"/>
                </a:solidFill>
                <a:latin typeface="Lora"/>
              </a:rPr>
              <a:t>мобильное </a:t>
            </a:r>
            <a:r>
              <a:rPr lang="en-US" sz="1500" dirty="0" err="1" smtClean="0">
                <a:solidFill>
                  <a:srgbClr val="000000"/>
                </a:solidFill>
                <a:latin typeface="Lora"/>
              </a:rPr>
              <a:t>приложение</a:t>
            </a:r>
            <a:r>
              <a:rPr lang="en-US" sz="15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500" dirty="0">
              <a:solidFill>
                <a:srgbClr val="000000"/>
              </a:solidFill>
              <a:latin typeface="Lora"/>
            </a:endParaRPr>
          </a:p>
          <a:p>
            <a:pPr marL="323850" lvl="1" indent="-161925" algn="l">
              <a:lnSpc>
                <a:spcPts val="24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перемены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отношении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5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200" y="1730637"/>
            <a:ext cx="369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ora Bold"/>
              </a:rPr>
              <a:t>15 </a:t>
            </a:r>
            <a:r>
              <a:rPr lang="en-US" sz="4000" dirty="0" err="1">
                <a:solidFill>
                  <a:schemeClr val="bg1"/>
                </a:solidFill>
                <a:latin typeface="Lora Bold"/>
              </a:rPr>
              <a:t>мая</a:t>
            </a:r>
            <a:r>
              <a:rPr lang="en-US" sz="4000" dirty="0">
                <a:solidFill>
                  <a:schemeClr val="bg1"/>
                </a:solidFill>
                <a:latin typeface="Lora Bold"/>
              </a:rPr>
              <a:t> 2023 г.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6" y="-1"/>
            <a:ext cx="9427550" cy="6362701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9464126" cy="1250291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40208" y="6819900"/>
            <a:ext cx="4352229" cy="2798712"/>
          </a:xfrm>
          <a:custGeom>
            <a:avLst/>
            <a:gdLst/>
            <a:ahLst/>
            <a:cxnLst/>
            <a:rect l="l" t="t" r="r" b="b"/>
            <a:pathLst>
              <a:path w="4352229" h="2798712">
                <a:moveTo>
                  <a:pt x="0" y="0"/>
                </a:moveTo>
                <a:lnTo>
                  <a:pt x="4352229" y="0"/>
                </a:lnTo>
                <a:lnTo>
                  <a:pt x="4352229" y="2798712"/>
                </a:lnTo>
                <a:lnTo>
                  <a:pt x="0" y="27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7818" r="-740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464126" y="17282"/>
            <a:ext cx="8823874" cy="2466018"/>
          </a:xfrm>
          <a:custGeom>
            <a:avLst/>
            <a:gdLst/>
            <a:ahLst/>
            <a:cxnLst/>
            <a:rect l="l" t="t" r="r" b="b"/>
            <a:pathLst>
              <a:path w="9728711" h="2466018">
                <a:moveTo>
                  <a:pt x="0" y="0"/>
                </a:moveTo>
                <a:lnTo>
                  <a:pt x="9728711" y="0"/>
                </a:lnTo>
                <a:lnTo>
                  <a:pt x="9728711" y="2466019"/>
                </a:lnTo>
                <a:lnTo>
                  <a:pt x="0" y="246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7941" b="-9794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05400" y="6821424"/>
            <a:ext cx="4358726" cy="2798712"/>
          </a:xfrm>
          <a:custGeom>
            <a:avLst/>
            <a:gdLst/>
            <a:ahLst/>
            <a:cxnLst/>
            <a:rect l="l" t="t" r="r" b="b"/>
            <a:pathLst>
              <a:path w="4358726" h="2798712">
                <a:moveTo>
                  <a:pt x="0" y="0"/>
                </a:moveTo>
                <a:lnTo>
                  <a:pt x="4358726" y="0"/>
                </a:lnTo>
                <a:lnTo>
                  <a:pt x="4358726" y="2798712"/>
                </a:lnTo>
                <a:lnTo>
                  <a:pt x="0" y="27987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8402" b="-8402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40392" y="419100"/>
            <a:ext cx="5868171" cy="68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000" dirty="0" err="1" smtClean="0">
                <a:solidFill>
                  <a:srgbClr val="FFFFFF"/>
                </a:solidFill>
                <a:latin typeface="Lora Bold"/>
              </a:rPr>
              <a:t>Проведение</a:t>
            </a:r>
            <a:r>
              <a:rPr lang="" sz="4000" smtClean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Lora Bold"/>
              </a:rPr>
              <a:t>Beta </a:t>
            </a:r>
            <a:r>
              <a:rPr lang="en-US" sz="4000" dirty="0" smtClean="0">
                <a:solidFill>
                  <a:srgbClr val="FFC000"/>
                </a:solidFill>
                <a:latin typeface="Lora Bold"/>
              </a:rPr>
              <a:t>test</a:t>
            </a:r>
            <a:endParaRPr lang="en-US" sz="4000" dirty="0">
              <a:solidFill>
                <a:srgbClr val="FFC000"/>
              </a:solidFill>
              <a:latin typeface="Lo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798" y="2289788"/>
            <a:ext cx="7251004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Семей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,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Ақбота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”;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Караганда</a:t>
            </a:r>
            <a:r>
              <a:rPr lang="en-US" b="1" dirty="0">
                <a:solidFill>
                  <a:srgbClr val="002060"/>
                </a:solidFill>
                <a:latin typeface="Lora"/>
              </a:rPr>
              <a:t>,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Шаңырақ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село</a:t>
            </a:r>
            <a:r>
              <a:rPr lang="en-US" b="1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Lora"/>
              </a:rPr>
              <a:t>Шиелі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Айналайын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 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Актобе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детский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сад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Нұрсәт</a:t>
            </a:r>
            <a:r>
              <a:rPr lang="en-US" dirty="0">
                <a:solidFill>
                  <a:srgbClr val="002060"/>
                </a:solidFill>
                <a:latin typeface="Lora"/>
              </a:rPr>
              <a:t>”; 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Lora"/>
            </a:endParaRPr>
          </a:p>
          <a:p>
            <a:pPr marL="2114550" lvl="4" indent="-285750">
              <a:buFont typeface="Wingdings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Lora"/>
              </a:rPr>
              <a:t>Астана</a:t>
            </a:r>
            <a:r>
              <a:rPr lang="en-US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встреча</a:t>
            </a:r>
            <a:r>
              <a:rPr lang="en-US" dirty="0">
                <a:solidFill>
                  <a:srgbClr val="002060"/>
                </a:solidFill>
                <a:latin typeface="Lora"/>
              </a:rPr>
              <a:t> с </a:t>
            </a:r>
            <a:r>
              <a:rPr lang="en-US" dirty="0" err="1">
                <a:solidFill>
                  <a:srgbClr val="002060"/>
                </a:solidFill>
                <a:latin typeface="Lora"/>
              </a:rPr>
              <a:t>экспертами</a:t>
            </a:r>
            <a:endParaRPr lang="en-US" dirty="0">
              <a:solidFill>
                <a:srgbClr val="002060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4112" y="4987715"/>
            <a:ext cx="83058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880"/>
              </a:lnSpc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Lora"/>
              </a:rPr>
              <a:t>гос.</a:t>
            </a:r>
            <a:r>
              <a:rPr lang="en-US" sz="1800" dirty="0" err="1" smtClean="0">
                <a:solidFill>
                  <a:srgbClr val="002060"/>
                </a:solidFill>
                <a:latin typeface="Lora"/>
              </a:rPr>
              <a:t>детских</a:t>
            </a:r>
            <a:r>
              <a:rPr lang="en-US" sz="1800" dirty="0" smtClean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садов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частных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детских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садов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Казахстанской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ассоциации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непрерывного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образования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 (КАНО</a:t>
            </a:r>
            <a:r>
              <a:rPr lang="en-US" sz="1800" dirty="0">
                <a:solidFill>
                  <a:srgbClr val="FEBF0E"/>
                </a:solidFill>
                <a:latin typeface="Lora"/>
              </a:rPr>
              <a:t>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8540" y="1475518"/>
            <a:ext cx="7853720" cy="5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800" i="1" dirty="0">
                <a:solidFill>
                  <a:schemeClr val="bg1"/>
                </a:solidFill>
                <a:latin typeface="Lora Bold"/>
              </a:rPr>
              <a:t>23 </a:t>
            </a:r>
            <a:r>
              <a:rPr lang="en-US" sz="2800" i="1" dirty="0" err="1">
                <a:solidFill>
                  <a:schemeClr val="bg1"/>
                </a:solidFill>
                <a:latin typeface="Lora Bold"/>
              </a:rPr>
              <a:t>октября</a:t>
            </a:r>
            <a:r>
              <a:rPr lang="en-US" sz="2800" i="1" dirty="0">
                <a:solidFill>
                  <a:schemeClr val="bg1"/>
                </a:solidFill>
                <a:latin typeface="Lora Bold"/>
              </a:rPr>
              <a:t> - 3 </a:t>
            </a:r>
            <a:r>
              <a:rPr lang="en-US" sz="2800" i="1" dirty="0" err="1">
                <a:solidFill>
                  <a:schemeClr val="bg1"/>
                </a:solidFill>
                <a:latin typeface="Lora Bold"/>
              </a:rPr>
              <a:t>ноября</a:t>
            </a:r>
            <a:r>
              <a:rPr lang="en-US" sz="2800" i="1" dirty="0">
                <a:solidFill>
                  <a:schemeClr val="bg1"/>
                </a:solidFill>
                <a:latin typeface="Lora Bold"/>
              </a:rPr>
              <a:t> 2023 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488" y="5829300"/>
            <a:ext cx="842162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880"/>
              </a:lnSpc>
              <a:buFont typeface="Wingdings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  <a:latin typeface="Lora"/>
              </a:rPr>
              <a:t>Формат</a:t>
            </a:r>
            <a:r>
              <a:rPr lang="en-US" sz="1800" b="1" dirty="0">
                <a:solidFill>
                  <a:srgbClr val="002060"/>
                </a:solidFill>
                <a:latin typeface="Lora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фокус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группа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(3 ч.), 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индивидуальное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Lora"/>
              </a:rPr>
              <a:t>интервьюирование</a:t>
            </a:r>
            <a:r>
              <a:rPr lang="en-US" sz="1800" dirty="0">
                <a:solidFill>
                  <a:srgbClr val="002060"/>
                </a:solidFill>
                <a:latin typeface="Lora"/>
              </a:rPr>
              <a:t> (2 ч.)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9999362" y="2781300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dirty="0" err="1">
                <a:solidFill>
                  <a:srgbClr val="203965"/>
                </a:solidFill>
                <a:latin typeface="Lora Bold"/>
              </a:rPr>
              <a:t>Результат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: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9753600" y="3500128"/>
            <a:ext cx="816097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обеспокоены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поздним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появлением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речи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;</a:t>
            </a: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Эмоции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предлагаемые методы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ы с детьми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понравились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родителям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Письменный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казахский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язык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очень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понятен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легок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переводом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русского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языка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еще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предстоит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работать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Многие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выразили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желание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иметь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соответствующий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нашей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казахской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традициям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обычаям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опираясь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науку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;</a:t>
            </a: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ct val="200000"/>
              </a:lnSpc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выразили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важность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безопасности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ребенка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отметили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что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предметная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область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«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Б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езопасность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»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приложении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уместна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1045</Words>
  <Application>Microsoft Office PowerPoint</Application>
  <PresentationFormat>Произвольный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Lora Bold</vt:lpstr>
      <vt:lpstr>Tahoma</vt:lpstr>
      <vt:lpstr>Calibri</vt:lpstr>
      <vt:lpstr>Lora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User</cp:lastModifiedBy>
  <cp:revision>28</cp:revision>
  <dcterms:created xsi:type="dcterms:W3CDTF">2006-08-16T00:00:00Z</dcterms:created>
  <dcterms:modified xsi:type="dcterms:W3CDTF">2025-02-26T08:29:25Z</dcterms:modified>
  <dc:identifier>DAGFLf0wq5E</dc:identifier>
</cp:coreProperties>
</file>