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90" r:id="rId2"/>
    <p:sldMasterId id="2147483702" r:id="rId3"/>
    <p:sldMasterId id="2147483714" r:id="rId4"/>
    <p:sldMasterId id="2147483727" r:id="rId5"/>
    <p:sldMasterId id="2147483739" r:id="rId6"/>
  </p:sldMasterIdLst>
  <p:notesMasterIdLst>
    <p:notesMasterId r:id="rId37"/>
  </p:notesMasterIdLst>
  <p:sldIdLst>
    <p:sldId id="262" r:id="rId7"/>
    <p:sldId id="257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5" r:id="rId20"/>
    <p:sldId id="286" r:id="rId21"/>
    <p:sldId id="287" r:id="rId22"/>
    <p:sldId id="256" r:id="rId23"/>
    <p:sldId id="288" r:id="rId24"/>
    <p:sldId id="289" r:id="rId25"/>
    <p:sldId id="274" r:id="rId26"/>
    <p:sldId id="275" r:id="rId27"/>
    <p:sldId id="276" r:id="rId28"/>
    <p:sldId id="277" r:id="rId29"/>
    <p:sldId id="293" r:id="rId30"/>
    <p:sldId id="294" r:id="rId31"/>
    <p:sldId id="295" r:id="rId32"/>
    <p:sldId id="290" r:id="rId33"/>
    <p:sldId id="291" r:id="rId34"/>
    <p:sldId id="292" r:id="rId35"/>
    <p:sldId id="26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226" autoAdjust="0"/>
  </p:normalViewPr>
  <p:slideViewPr>
    <p:cSldViewPr snapToGrid="0">
      <p:cViewPr varScale="1">
        <p:scale>
          <a:sx n="113" d="100"/>
          <a:sy n="113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D4B9C-C7B0-4671-AC18-61BA041085D2}" type="datetimeFigureOut">
              <a:rPr lang="x-none" smtClean="0"/>
              <a:t>17-там-22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5D2B-B7D3-4FC1-BF1F-17B45672438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886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79690" tIns="39845" rIns="79690" bIns="39845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86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7edc9de72_0_11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127edc9de7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62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8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36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951A-3C50-4946-929A-F59B771181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18B6-E79C-4A5D-A2A5-AFD519856A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25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71B-4BD7-42AC-AFBF-6BAA7D2FC4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74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6A06-E128-47A4-B296-A47CDE7EA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94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F109-8B50-4513-9D20-A982071423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8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16D-E415-49BA-9C5B-1B6B5AF316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59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048-C0FD-4E59-A25D-67FBF3168E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8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464E-435E-4296-A3CE-CF6E7A13AA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2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02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37C4-9302-400E-AC0F-4C63DF7F5E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2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A1B-2D2F-46B5-B20C-A68DB4E910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6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83B-9BBB-4832-B76E-424277A04D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91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951A-3C50-4946-929A-F59B771181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54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18B6-E79C-4A5D-A2A5-AFD519856A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29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71B-4BD7-42AC-AFBF-6BAA7D2FC4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91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6A06-E128-47A4-B296-A47CDE7EA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96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F109-8B50-4513-9D20-A982071423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50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16D-E415-49BA-9C5B-1B6B5AF316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32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048-C0FD-4E59-A25D-67FBF3168E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5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71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464E-435E-4296-A3CE-CF6E7A13AA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1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37C4-9302-400E-AC0F-4C63DF7F5E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69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A1B-2D2F-46B5-B20C-A68DB4E910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2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83B-9BBB-4832-B76E-424277A04D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70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0CC-6955-4FAF-8D38-7134B2598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C6BF-E78A-4BAC-A232-2FC4EC8FC7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41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0CC-6955-4FAF-8D38-7134B2598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C6BF-E78A-4BAC-A232-2FC4EC8FC7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87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0CC-6955-4FAF-8D38-7134B2598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C6BF-E78A-4BAC-A232-2FC4EC8FC7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81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0CC-6955-4FAF-8D38-7134B2598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C6BF-E78A-4BAC-A232-2FC4EC8FC7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32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0CC-6955-4FAF-8D38-7134B2598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C6BF-E78A-4BAC-A232-2FC4EC8FC7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74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0CC-6955-4FAF-8D38-7134B2598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C6BF-E78A-4BAC-A232-2FC4EC8FC7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2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8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0CC-6955-4FAF-8D38-7134B2598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C6BF-E78A-4BAC-A232-2FC4EC8FC7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73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0CC-6955-4FAF-8D38-7134B2598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C6BF-E78A-4BAC-A232-2FC4EC8FC7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92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0CC-6955-4FAF-8D38-7134B2598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C6BF-E78A-4BAC-A232-2FC4EC8FC7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37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0CC-6955-4FAF-8D38-7134B2598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C6BF-E78A-4BAC-A232-2FC4EC8FC7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29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0CC-6955-4FAF-8D38-7134B2598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C6BF-E78A-4BAC-A232-2FC4EC8FC7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20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54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D511-6C65-407A-8757-A32F22E76FBD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62-2923-40A6-9EF3-54B0497AB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815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D511-6C65-407A-8757-A32F22E76FBD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62-2923-40A6-9EF3-54B0497AB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40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D511-6C65-407A-8757-A32F22E76FBD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62-2923-40A6-9EF3-54B0497AB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6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D511-6C65-407A-8757-A32F22E76FBD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62-2923-40A6-9EF3-54B0497AB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4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83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D511-6C65-407A-8757-A32F22E76FBD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62-2923-40A6-9EF3-54B0497AB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557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D511-6C65-407A-8757-A32F22E76FBD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62-2923-40A6-9EF3-54B0497AB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90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D511-6C65-407A-8757-A32F22E76FBD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62-2923-40A6-9EF3-54B0497AB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73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D511-6C65-407A-8757-A32F22E76FBD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62-2923-40A6-9EF3-54B0497AB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87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D511-6C65-407A-8757-A32F22E76FBD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62-2923-40A6-9EF3-54B0497AB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46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D511-6C65-407A-8757-A32F22E76FBD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62-2923-40A6-9EF3-54B0497AB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45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D511-6C65-407A-8757-A32F22E76FBD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62-2923-40A6-9EF3-54B0497AB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79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714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95387" y="1747901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7404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006FC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51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006FC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3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107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214437" y="4348226"/>
            <a:ext cx="9874250" cy="0"/>
          </a:xfrm>
          <a:custGeom>
            <a:avLst/>
            <a:gdLst/>
            <a:ahLst/>
            <a:cxnLst/>
            <a:rect l="l" t="t" r="r" b="b"/>
            <a:pathLst>
              <a:path w="9874250">
                <a:moveTo>
                  <a:pt x="0" y="0"/>
                </a:moveTo>
                <a:lnTo>
                  <a:pt x="9874186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006FC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745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1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1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5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0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B629-618E-4BBF-8D82-97054B501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B629-618E-4BBF-8D82-97054B501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1F0CC-6955-4FAF-8D38-7134B259825A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7C6BF-E78A-4BAC-A232-2FC4EC8FC795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55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7D511-6C65-407A-8757-A32F22E76FBD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0E62-2923-40A6-9EF3-54B0497AB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33412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0" y="66675"/>
                </a:moveTo>
                <a:lnTo>
                  <a:pt x="12192000" y="66675"/>
                </a:lnTo>
                <a:lnTo>
                  <a:pt x="12192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285" y="544297"/>
            <a:ext cx="11441429" cy="397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006FC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7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rd.kz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rd.k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dilet.zan.kz/rus/docs/V2100023469" TargetMode="External"/><Relationship Id="rId13" Type="http://schemas.openxmlformats.org/officeDocument/2006/relationships/hyperlink" Target="https://adilet.zan.kz/rus/docs/V1600013227" TargetMode="External"/><Relationship Id="rId18" Type="http://schemas.openxmlformats.org/officeDocument/2006/relationships/hyperlink" Target="https://adilet.zan.kz/rus/docs/V1900018239/info" TargetMode="External"/><Relationship Id="rId3" Type="http://schemas.openxmlformats.org/officeDocument/2006/relationships/hyperlink" Target="https://adilet.zan.kz/rus/docs/Z1900000293" TargetMode="External"/><Relationship Id="rId7" Type="http://schemas.openxmlformats.org/officeDocument/2006/relationships/hyperlink" Target="https://adilet.zan.kz/rus/docs/P2100000137" TargetMode="External"/><Relationship Id="rId12" Type="http://schemas.openxmlformats.org/officeDocument/2006/relationships/hyperlink" Target="https://adilet.zan.kz/rus/docs/V1800017657" TargetMode="External"/><Relationship Id="rId17" Type="http://schemas.openxmlformats.org/officeDocument/2006/relationships/hyperlink" Target="https://adilet.zan.kz/rus/docs/V1700015584" TargetMode="External"/><Relationship Id="rId2" Type="http://schemas.openxmlformats.org/officeDocument/2006/relationships/hyperlink" Target="https://adilet.zan.kz/rus/docs/Z070000319%20_" TargetMode="External"/><Relationship Id="rId16" Type="http://schemas.openxmlformats.org/officeDocument/2006/relationships/hyperlink" Target="https://adilet.zan.kz/rus/docs/V1600013272" TargetMode="External"/><Relationship Id="rId20" Type="http://schemas.openxmlformats.org/officeDocument/2006/relationships/hyperlink" Target="https://adilet.zan.kz/rus/docs/V2000020708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adilet.zan.kz/rus/docs/Z020000343_" TargetMode="External"/><Relationship Id="rId11" Type="http://schemas.openxmlformats.org/officeDocument/2006/relationships/hyperlink" Target="https://adilet.zan.kz/rus/docs/V1600014235/history" TargetMode="External"/><Relationship Id="rId5" Type="http://schemas.openxmlformats.org/officeDocument/2006/relationships/hyperlink" Target="https://adilet.zan.kz/rus/docs/Z070000306" TargetMode="External"/><Relationship Id="rId15" Type="http://schemas.openxmlformats.org/officeDocument/2006/relationships/hyperlink" Target="https://adilet.zan.kz/rus/docs/V090005750_" TargetMode="External"/><Relationship Id="rId10" Type="http://schemas.openxmlformats.org/officeDocument/2006/relationships/hyperlink" Target="https://adilet.zan.kz/rus/docs/V1200008275" TargetMode="External"/><Relationship Id="rId19" Type="http://schemas.openxmlformats.org/officeDocument/2006/relationships/hyperlink" Target="https://adilet.zan.kz/rus/docs/V2000020883" TargetMode="External"/><Relationship Id="rId4" Type="http://schemas.openxmlformats.org/officeDocument/2006/relationships/hyperlink" Target="https://adilet.zan.kz/rus/docs/Z020000345_" TargetMode="External"/><Relationship Id="rId9" Type="http://schemas.openxmlformats.org/officeDocument/2006/relationships/hyperlink" Target="https://adilet.zan.kz/kaz/docs/V1800017669" TargetMode="External"/><Relationship Id="rId14" Type="http://schemas.openxmlformats.org/officeDocument/2006/relationships/hyperlink" Target="https://adilet.zan.kz/rus/docs/P080000077_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670" y="113002"/>
            <a:ext cx="10561320" cy="100584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ҚАЗАҚСТАН РЕСПУБЛИКАСЫ ОҚУ-АҒАРТУ МИНИСТРЛІГІ </a:t>
            </a:r>
            <a:br>
              <a:rPr lang="ru-RU" sz="2800" dirty="0"/>
            </a:br>
            <a:r>
              <a:rPr lang="ru-RU" sz="2800" dirty="0"/>
              <a:t>БАЛАЛАРДЫ ЕРТЕ ДАМЫТУ ИНСТИТУТЫ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 descr="C:\Users\РЦДД\Desktop\Эмблема ИРРД МОН РК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" y="0"/>
            <a:ext cx="1485900" cy="14820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60020" y="1720215"/>
            <a:ext cx="12031980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8590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ҚАЗАҚСТАН РЕСПУБЛИКАСЫНЫҢ МЕКТЕПКЕ ДЕЙІНГІ ҰЙЫМДАРЫ МЕН МЕКТЕПАЛДЫ СЫНЫПТАРЫНДА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8590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2022-2023 ОҚУ ЖЫЛЫНДА ТӘРБИЕЛЕУ- БІЛІМ БЕРУ ПРОЦЕСІН ҰЙЫМДАСТЫРУДЫҢ ЕРЕКШЕЛІКТЕРІ 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8590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8590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8590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8590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ОСОБЕННОСТИ  ОРГАНИЗАЦИИ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8590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ВОСПИТАТЕЛЬНО</a:t>
            </a:r>
            <a:r>
              <a:rPr lang="kk-K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ОБРАЗОВАТЕЛЬНОГО ПРОЦЕССА 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8590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ДОШКОЛЬНЫХ ОРГАНИЗАЦИЯХ</a:t>
            </a:r>
            <a:r>
              <a:rPr lang="kk-K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ПРЕДШКОЛЬНЫХ КЛАССАХ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РЕСПУБЛИКИ КАЗАХСТАН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</a:t>
            </a:r>
            <a:r>
              <a:rPr lang="kk-K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-202</a:t>
            </a:r>
            <a:r>
              <a:rPr lang="kk-K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учебн</a:t>
            </a:r>
            <a:r>
              <a:rPr lang="kk-K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 год</a:t>
            </a: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Педагогам © Отдел по образованию Лиозненского районного исполнительного  комит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090" y="3068291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61362B-D22E-43CB-DBE2-FA8082865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932"/>
            <a:ext cx="12029090" cy="856703"/>
          </a:xfrm>
        </p:spPr>
        <p:txBody>
          <a:bodyPr>
            <a:noAutofit/>
          </a:bodyPr>
          <a:lstStyle/>
          <a:p>
            <a:pPr indent="450215" algn="just">
              <a:lnSpc>
                <a:spcPct val="10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НАВЫКОВ И РАЗВИТИЕ ДЕТЕЙ ОСУЩЕСТВЛЯЕТСЯ ПОСРЕДСТВОМ ИНТЕГРАЦИИ СЛЕДУЮЩИХ 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ОД:</a:t>
            </a:r>
            <a:endParaRPr lang="x-non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42E885-BBCC-B14C-FB15-EFF685DA4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10" y="998577"/>
            <a:ext cx="11537731" cy="572289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 физическая культура (адаптированная физическая культура для воспитанников с ООП);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 плавание (при наличии плавательного бассейна);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 развитие речи;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4) художественная литература;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5) основы грамоты;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6) казахский язык (в группах, с другим языком обучения);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7) сенсорика;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8) основы математики;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9) конструирование;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10) ознакомление с окружающим миром;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11) рисование;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12) лепка;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13) аппликация;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14) музыка.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B31946-AB11-835D-063E-7F3A8B4D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AA196-378B-4E34-85CE-A28CFE21B26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6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42E885-BBCC-B14C-FB15-EFF685DA4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57" y="864493"/>
            <a:ext cx="11581086" cy="53143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Организованная деятельность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– это деятельность, организованная педагогом в игровой форме через различные виды детской деятельности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(игровая, двигательная, познавательная, творческая, исследовательская, трудовая),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 учетом содержания Типовой учебной программы, в том числе с учетом направления работы дошкольной организации с целью реализации задач </a:t>
            </a:r>
            <a:r>
              <a:rPr lang="ru-RU" sz="3200" u="sng" dirty="0">
                <a:latin typeface="Arial" panose="020B0604020202020204" pitchFamily="34" charset="0"/>
                <a:cs typeface="Arial" panose="020B0604020202020204" pitchFamily="34" charset="0"/>
              </a:rPr>
              <a:t>по приобщению детей к национальным ценностям казахского народа, семейным ценностям, патриотическим чувствам, любви к Родине, культурно-социальным нормам, формированию правил безопасного поведения в течение дня.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B31946-AB11-835D-063E-7F3A8B4D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AA196-378B-4E34-85CE-A28CFE21B26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94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E7E61B-6284-0768-BD78-64F27FE88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48" y="1346537"/>
            <a:ext cx="11729544" cy="45748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 целью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овладения государственным языком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начиная со средней группы, рекомендуется ежедневно обучать детей </a:t>
            </a:r>
            <a:r>
              <a:rPr lang="ru-RU" sz="3600" u="sng" dirty="0">
                <a:latin typeface="Arial" panose="020B0604020202020204" pitchFamily="34" charset="0"/>
                <a:cs typeface="Arial" panose="020B0604020202020204" pitchFamily="34" charset="0"/>
              </a:rPr>
              <a:t>словарному минимуму,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определенному Типовой учебной программой, развивать разговорную связную речь воспитанников, а также знакомить с культурой, традициями и обычаями казахского народа, обогащать активный словарь, осваивать словарные нормы, культуру общения. </a:t>
            </a:r>
            <a:endParaRPr lang="x-non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A27B8E2-A9E9-7628-AD18-514A3B7B1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4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9CA61D-25DE-080B-E3CB-2DCE83E2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36525"/>
            <a:ext cx="10515600" cy="517744"/>
          </a:xfrm>
        </p:spPr>
        <p:txBody>
          <a:bodyPr>
            <a:normAutofit fontScale="90000"/>
          </a:bodyPr>
          <a:lstStyle/>
          <a:p>
            <a:r>
              <a:rPr lang="kk-KZ" dirty="0" err="1"/>
              <a:t>Рекомендуется</a:t>
            </a:r>
            <a:r>
              <a:rPr lang="kk-KZ" dirty="0"/>
              <a:t>: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E0A096-5B85-A04B-0115-7EBD5DA33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48" y="882855"/>
            <a:ext cx="6808076" cy="524490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600" dirty="0">
                <a:latin typeface="Arial" panose="020B0604020202020204" pitchFamily="34" charset="0"/>
                <a:cs typeface="Arial" panose="020B0604020202020204" pitchFamily="34" charset="0"/>
              </a:rPr>
              <a:t>создание книжного уголка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600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 родителей для пополнения книжного уголка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8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временного использования книг дома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8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6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совместного использования книжного уголка родителями и детьми</a:t>
            </a:r>
          </a:p>
          <a:p>
            <a:pPr algn="just"/>
            <a:endParaRPr lang="kk-K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kk-K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CE16444-F261-8646-CEE2-21F9503C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9C9527C-A447-4B67-F083-DA0FDF44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903" y="1731395"/>
            <a:ext cx="4610926" cy="33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39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304449" y="399242"/>
          <a:ext cx="4692713" cy="3903539"/>
        </p:xfrm>
        <a:graphic>
          <a:graphicData uri="http://schemas.openxmlformats.org/drawingml/2006/table">
            <a:tbl>
              <a:tblPr firstRow="1" firstCol="1" bandRow="1"/>
              <a:tblGrid>
                <a:gridCol w="20258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2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8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6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63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29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68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Примерный 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режим дня 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Понедельник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Вторник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Черверг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Пятница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Прием детей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Беседа с родителями, консультации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Самостоятельная деятельность детей (игры малой подвижности, настольные игры, изодеятельность, рассматривание книг и другие)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Утренняя гимнастика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Завтрак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8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Организованная</a:t>
                      </a:r>
                      <a:r>
                        <a:rPr lang="kk-KZ" sz="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педагогом детская деятельность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2-ой завтрак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Подготовка к прогулке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Прогулка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Возвращение с прогулки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Обед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Дневной сон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8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Постепенный подъем, оздоровительные процедуры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Полдник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Свободная игра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Индивидуальная работа с детьми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Подготовка к прогулке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Прогулка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Возвращение с прогулки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Ужин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Свободная игра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3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Уход детей домой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83" marR="3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92652" y="4849018"/>
            <a:ext cx="9726413" cy="1477328"/>
            <a:chOff x="278254" y="82284"/>
            <a:chExt cx="9726413" cy="147732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78254" y="82284"/>
              <a:ext cx="729005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Типовая учебная программа (по возрастам):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Цель                          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Задачи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kk-K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Методика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kk-K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Ожидаемые результаты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924597" y="540226"/>
              <a:ext cx="708007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0215" algn="just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0" i="1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6-1.Физическое развитие.</a:t>
              </a:r>
              <a:endPara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450215" algn="just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0" i="1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6-2. Развитие коммуникативных навыков. </a:t>
              </a:r>
              <a:endPara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450215" algn="just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0" i="1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6-3. Развитие познавательных и интеллектуальных навыков.</a:t>
              </a:r>
              <a:endPara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450215" algn="just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0" i="1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6-4. Развитие творческих навыков, </a:t>
              </a:r>
              <a:r>
                <a:rPr kumimoji="0" lang="kk-KZ" sz="1200" b="0" i="1" u="sng" strike="noStrike" kern="1200" cap="none" spc="1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исследовательской деятельности. </a:t>
              </a:r>
            </a:p>
            <a:p>
              <a:pPr marL="0" marR="0" lvl="0" indent="450215" algn="just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200" b="0" i="1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6-5. Формирование социально-эмоциональных навыков.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2847219" y="642015"/>
              <a:ext cx="495389" cy="541866"/>
            </a:xfrm>
            <a:prstGeom prst="rightArrow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86836" y="275963"/>
            <a:ext cx="5934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Типовой </a:t>
            </a:r>
            <a:r>
              <a:rPr kumimoji="0" lang="kk-KZ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учебный</a:t>
            </a:r>
            <a:r>
              <a:rPr kumimoji="0" lang="kk-K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план </a:t>
            </a:r>
            <a:r>
              <a:rPr kumimoji="0" lang="kk-K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(виды деятельности)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95467" y="2345507"/>
            <a:ext cx="24507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Циклограмма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(действие)</a:t>
            </a:r>
            <a:r>
              <a:rPr kumimoji="0" lang="kk-K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3205572">
            <a:off x="4339169" y="1011427"/>
            <a:ext cx="1659304" cy="945630"/>
          </a:xfrm>
          <a:prstGeom prst="rightArrow">
            <a:avLst>
              <a:gd name="adj1" fmla="val 50000"/>
              <a:gd name="adj2" fmla="val 6933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8859958">
            <a:off x="4256056" y="3408512"/>
            <a:ext cx="1688734" cy="945630"/>
          </a:xfrm>
          <a:prstGeom prst="rightArrow">
            <a:avLst>
              <a:gd name="adj1" fmla="val 50000"/>
              <a:gd name="adj2" fmla="val 6933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8708571" y="4991605"/>
            <a:ext cx="418011" cy="13761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49901" y="5387627"/>
            <a:ext cx="2450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Руководство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программе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6836" y="275963"/>
            <a:ext cx="401735" cy="369332"/>
          </a:xfrm>
          <a:prstGeom prst="ellips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767086" y="2376286"/>
            <a:ext cx="401735" cy="369332"/>
          </a:xfrm>
          <a:prstGeom prst="ellips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00617" y="4849017"/>
            <a:ext cx="401735" cy="369332"/>
          </a:xfrm>
          <a:prstGeom prst="ellips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249070" y="5431654"/>
            <a:ext cx="401735" cy="369332"/>
          </a:xfrm>
          <a:prstGeom prst="ellips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08099" y="4832370"/>
            <a:ext cx="2450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(содержание)</a:t>
            </a:r>
            <a:r>
              <a:rPr kumimoji="0" lang="kk-K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380301" y="5975859"/>
            <a:ext cx="2450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(алгоритм реализации)</a:t>
            </a:r>
            <a:r>
              <a:rPr kumimoji="0" lang="kk-K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3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999" y="107254"/>
            <a:ext cx="118702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Циклограмма воспитательно-образовательного процесса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Дошкольная организация (детский сад/дошкольный мини-центр) _________________________________________________________________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Группа _____________________________________________________________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Возраст детей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_________________________________________________________________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какой период составлен план (указать дни недели, месяц, год) ___________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999" y="999806"/>
          <a:ext cx="11823846" cy="5704350"/>
        </p:xfrm>
        <a:graphic>
          <a:graphicData uri="http://schemas.openxmlformats.org/drawingml/2006/table">
            <a:tbl>
              <a:tblPr firstRow="1" firstCol="1" bandRow="1"/>
              <a:tblGrid>
                <a:gridCol w="21505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44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75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58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5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159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16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2666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59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15213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865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Примерный режим дня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Понедельник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Вторник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Четверг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Пятница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4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Прием детей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Прием</a:t>
                      </a:r>
                      <a:r>
                        <a:rPr lang="kk-KZ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детей: утренний фильтр, в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стреча детей с хорошим настроением. Создание благоприятной обстановки для детей. Беседа о сегодняшнем настроении ребенка, о том, что его интересует, приобщение к выражению личного мнения ребенка (</a:t>
                      </a:r>
                      <a:r>
                        <a:rPr lang="kk-KZ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развитие речи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58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Беседа с родителями, консультации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Беседы с родителями по вопросам здоровья, домашнего режима дня ребенка, о воспитании, развитии и его достижениях; консультации, одежда детей по погоде в зависимоти от времени года.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6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Самостоятельная деятельность детей (игры малой подвижности, настольные игры, изодеятельность, рассматривание книг и другие)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Реализуется в виде различной детской деятельности (</a:t>
                      </a:r>
                      <a:r>
                        <a:rPr lang="kk-KZ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игровая, двигательная, познавательная, творческая, исследовательская, экспериментальная, трудовая, самостоятельная деятельность детей, самообслуживание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организованная педагогом в течение дня, с учетом заинтересованности и образовательными потребностями детей.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Игры 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игровом уголке, рисование, раскрашивание книг-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раскрашек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настольные игры (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пазлы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домино), конструирование, рассматривание книг, труд в уголке природы (уход за комнатными растениями)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Индивидуальная работа 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 детьми.</a:t>
                      </a: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5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Утренняя гимнастика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indent="317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Утренний комплекс упражнений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kk-KZ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двигательная активность, игровая деятельность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Построение,</a:t>
                      </a:r>
                      <a:r>
                        <a:rPr lang="kk-KZ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ходьба, бег, общеразвивающие и дыхательные упражнения.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Завтрак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Выполнение гигиенических процедур перед завтраком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kk-KZ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культурно-гигиенические навыки, самообслуживание, трудовая деятельность </a:t>
                      </a:r>
                      <a:endParaRPr lang="kk-KZ" sz="1200" b="0" i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Работа дежурных 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(раскладывание столовых приборов, салфеток)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Гигиенические процедуры 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(правильное мытье рук, знать место своего полотенца, умение правильно вытирать руки и вешать полотенце, использование художественного слова, например, «Водичка, водичка, умой мое личико»)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Прием пищи 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занть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свое место, правильная посадка, умение правильно держать столовые приборы, аккуратно принимать пищу, не разговаривать, благодарить)</a:t>
                      </a: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Подготовка к организованной деятельности (далее - ОД)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ети собираются все вместе для того, чтобы поделиться впечатлениями, узнать новости, обсудить совместные планы, проблемы, </a:t>
                      </a:r>
                      <a:r>
                        <a:rPr lang="kk-KZ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выбрать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вид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деятельности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интересу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договориться о правилах и т. д.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помогают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педагогу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kk-KZ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организации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среды </a:t>
                      </a:r>
                      <a:r>
                        <a:rPr lang="kk-KZ" sz="1200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k-KZ" sz="1200" i="1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совместная</a:t>
                      </a:r>
                      <a:r>
                        <a:rPr lang="kk-KZ" sz="1200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200" i="1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  <a:r>
                        <a:rPr lang="kk-KZ" sz="1200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k-KZ" sz="1200" i="1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дежурство</a:t>
                      </a:r>
                      <a:r>
                        <a:rPr lang="kk-KZ" sz="1200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962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ОД по расписанию дошкольной организации 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Основы грамоты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1.Казахский язык 2.Физическая культура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Основы грамоты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Музыка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2.Казахский язык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1.Музыка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2.Физическая культура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9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Между ОД проводятся </a:t>
                      </a:r>
                      <a:r>
                        <a:rPr lang="kk-KZ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физкультминутки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402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2-ой завтрак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Выполнение гигиенических процедур перед вторым затраком (</a:t>
                      </a:r>
                      <a:r>
                        <a:rPr lang="kk-KZ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культурно-гигиенические навыки самообслуживание, трудовая деятельность </a:t>
                      </a:r>
                      <a:r>
                        <a:rPr lang="kk-KZ" sz="1200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(дежурство)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 Привлечение внимания детей к пище, следить за правильной осанкой детей за столом, сидеть прямо, не отвлекаться </a:t>
                      </a:r>
                      <a:r>
                        <a:rPr lang="kk-KZ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(развитие речи, коммуникативная деятельность</a:t>
                      </a:r>
                      <a:r>
                        <a:rPr lang="kk-KZ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731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1890" y="0"/>
          <a:ext cx="12050110" cy="6815838"/>
        </p:xfrm>
        <a:graphic>
          <a:graphicData uri="http://schemas.openxmlformats.org/drawingml/2006/table">
            <a:tbl>
              <a:tblPr firstRow="1" firstCol="1" bandRow="1"/>
              <a:tblGrid>
                <a:gridCol w="18603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897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257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Подготовка к прогулке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Создавать условия для самостоятельной двигательной активности детей, беседа с детьми о правильном использовании спортивно- игровым оборудованием и спортивными принадлежностями.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Последовательное одевание детей (в зависимости от погодных условий), наблюдение за правильным одеванием 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(развитие речи, навыки самообслуживания, развитие крупной и мелкой моторики).</a:t>
                      </a: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9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Прогулка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Наблюдение за погодными явлениями и природными объектами (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ознакомление с окружающим миром, познавательная и исследовательская деятельность</a:t>
                      </a: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), беседа (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развитие речи</a:t>
                      </a: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), спортивные, подвижные и национальные игры организованные взрослым (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физическая активность</a:t>
                      </a: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),  трудовая деятельность.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2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Возвращение с прогулки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Последовательное раздевание одежды детей, разучивание стихов, песен, разгадывание загадок, скороговорки, считалочки и др. (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художественная</a:t>
                      </a: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самостоятельная игровая деятельность)</a:t>
                      </a: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028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Обед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Выполнение гигиенических процедур перед завтраком</a:t>
                      </a:r>
                      <a:r>
                        <a:rPr kumimoji="0" lang="kk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kk-K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культурно-гигиенические навыки, самообслуживание, трудовая деятельность </a:t>
                      </a:r>
                      <a:endParaRPr kumimoji="0" lang="kk-KZ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Работа дежурных 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(раскладывание столовых приборов, салфеток)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Гигиенические процедуры 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(правильное мытье рук, знать место своего полотенца, умение правильно вытирать руки и вешать полотенце, использование художественного слова, например, «Водичка, водичка, умой мое личико»)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Прием пищи 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занть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свое место, правильная посадка, умение правильно держать столовые приборы, аккуратно принимать пищу, не разговаривать, благодарить)</a:t>
                      </a: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61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Дневной сон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Создание благоприятной обстановки для спокойного сна детей 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(слушание спокойной музыки).</a:t>
                      </a: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Чтение книг, журналов (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художественная деятельность</a:t>
                      </a: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45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Постепенный подъем, оздоровит.</a:t>
                      </a:r>
                      <a:r>
                        <a:rPr lang="kk-KZ" sz="11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процедуры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Оздоровительные процедуры после дневного сна (физические упражнения, контрастные воздушные ванны, водное закаливание, ходьба по ортопедической дорожке с целью профилактики плоскостопия) (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физическая активность).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12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Полдник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Выполнение гигиенических процедур (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культурно-гигиенические навыки</a:t>
                      </a: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 Привлечение внимания детей к еде, приобщение к культурному питанию (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развитие речи</a:t>
                      </a: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69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Самостоятельная деятельность детей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Реализуется в виде различной детской деятельности (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игровая, двигательная, коммуникативная, познавательная, творческая, исследовательская, экспериментальная, трудовая, самостоятельная деятельность детей, самообслуживание</a:t>
                      </a: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организованная педагогом в течение дня, с учетом заинтересованности и образовательными потребностями детей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238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Индивидуальная работа с детьми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Индивидуальная работа с детьми проходит в соответствии с Индивидуальными картами: беседа, дидактические игры, звуковая культура речи, связная речь, развитие творческих способностей через ИЗО деятельность и др.(</a:t>
                      </a:r>
                      <a:r>
                        <a:rPr lang="kk-KZ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развитие речи, основы математики</a:t>
                      </a:r>
                      <a:r>
                        <a:rPr lang="kk-KZ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12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Подготовка к прогулке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Мотивация интереса к прогулке. Индивидуальные беседы с детьми на темы: Одевание: последовательность, выход на прогулку, повторение групповых правил </a:t>
                      </a:r>
                      <a:r>
                        <a:rPr lang="kk-KZ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(развитие речи, навыки самообслуживания, развитие крупной и мелкой моторики). 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269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Прогулка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Наблюдение за погодными явлениями и природными объектами (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ознакомление с окружающим миром, наблюдение, исследователская деятельность</a:t>
                      </a: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), беседа (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развитие речи</a:t>
                      </a: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), художественное слово (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художественная литература</a:t>
                      </a: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), спортивные, подвижные и национальные игры организованные взрослым (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физическая активность</a:t>
                      </a: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), трудовая деятельность.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61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Возвращение с прогулки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Последовательное раздевание одежды детей, 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самостоятельная, игровая, деятельность.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12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Ужин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Выполнение гигиенических процедур (</a:t>
                      </a:r>
                      <a:r>
                        <a:rPr lang="kk-KZ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культурно-гигиенические навыки</a:t>
                      </a:r>
                      <a:r>
                        <a:rPr lang="kk-KZ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 Привлечение внимания детей к еде, приобщение к культурному питанию (</a:t>
                      </a:r>
                      <a:r>
                        <a:rPr lang="kk-KZ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развитие речи, коммуникативная деятельность</a:t>
                      </a:r>
                      <a:r>
                        <a:rPr lang="kk-KZ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45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Самостоятельная деятельность детей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Реализуется в виде различной детской деятельности (</a:t>
                      </a: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игровая, двигательная, познавательная, творческая, исследовательская, экспериментальная, трудовая, самостоятельная деятельность детей, самообслуживание</a:t>
                      </a: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241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Уход детей домой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Беседа о достижениях детей, отвечать на вопросы родителей по воспитанию и развитию ребенка, давать советы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14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6204" y="0"/>
            <a:ext cx="11639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ПРОЕКТ ПРИМЕРНОГО ТИПОВОГО ПЛАНА ДОШКОЛЬНОГО ВОСПИТАНИЯ ДЛЯ ДЕТЕЙ ЯСЕЛЬНОГО ВОЗРАСТА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165853"/>
              </p:ext>
            </p:extLst>
          </p:nvPr>
        </p:nvGraphicFramePr>
        <p:xfrm>
          <a:off x="276205" y="374477"/>
          <a:ext cx="11639589" cy="5033010"/>
        </p:xfrm>
        <a:graphic>
          <a:graphicData uri="http://schemas.openxmlformats.org/drawingml/2006/table">
            <a:tbl>
              <a:tblPr firstRow="1" firstCol="1" bandRow="1"/>
              <a:tblGrid>
                <a:gridCol w="954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59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836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055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0030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3683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spc="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*Организованная деятельность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3683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Возрастные группы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группа раннего возраста (дети 1 года)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младшая группа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indent="3683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(дети 2-х лет)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Физическая </a:t>
                      </a: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культура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три раза в неделю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три раза в неделю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Развитие речи</a:t>
                      </a: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и х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удожественная литература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Сенсорика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Ознакомление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spc="1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 окружающим миром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Рисование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Лепка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Апликация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Конструирование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9230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Музыка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один раза в неделю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один раз в неделю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3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***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r>
                        <a:rPr lang="kk-KZ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	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0359" y="5072896"/>
            <a:ext cx="1208164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Примечание: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kk-KZ" sz="11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Организованная деятельность </a:t>
            </a:r>
            <a:r>
              <a:rPr kumimoji="0" lang="ru-RU" sz="11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– </a:t>
            </a:r>
            <a:r>
              <a:rPr kumimoji="0" lang="kk-KZ" sz="11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интегрированное занятие, </a:t>
            </a:r>
            <a:r>
              <a:rPr kumimoji="0" lang="ru-RU" sz="11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организованное педагогом в течение дня </a:t>
            </a:r>
            <a:r>
              <a:rPr kumimoji="0" lang="kk-KZ" sz="11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игровой форме через разные</a:t>
            </a:r>
            <a:r>
              <a:rPr kumimoji="0" lang="ru-RU" sz="11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виды детской деятельности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(игровая, двигательная, познавательная, творческая, исследовательская, трудовая, самостоятельная) </a:t>
            </a:r>
            <a:r>
              <a:rPr kumimoji="0" lang="ru-RU" sz="11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для реализации содержания </a:t>
            </a:r>
            <a:r>
              <a:rPr kumimoji="0" lang="kk-K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Типовой учебной программы дошкольного воспитания и обучения, утвержденной приказом исполняющего обязанности Министра образования и науки Республики Казахстан от 12 августа 2016 года № 499 «Об утверждении Типовых учебных программ дошкольного воспитания и обучения» (зарегистрированный в Реестре государственной регистрации нормативных правовых актов под № 14235),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в </a:t>
            </a:r>
            <a:r>
              <a:rPr kumimoji="0" lang="ru-RU" sz="11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том числе задач</a:t>
            </a:r>
            <a:r>
              <a:rPr kumimoji="0" lang="kk-K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по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привитию детям национальных</a:t>
            </a:r>
            <a:r>
              <a:rPr kumimoji="0" lang="kk-K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ценностей казахского народа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семейных ценностей, чувства патриотизма, любви к Родине, приобщение их к социокультурным нормам, правил безопасного поведения с учетом направления </a:t>
            </a:r>
            <a:r>
              <a:rPr kumimoji="0" lang="kk-K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работы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дошкольной организации.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** С учетом возрастных особенностей детей ясельного возраста в течение дня уделяется время на физическую активность детей.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*** С учетом возрастных особенностей детей в течение дня уделяется время на пение, слушание музыки, заучивание песен, импровизация, музыкально-ритмические движения, игра на детских музыкальных инструментах и другие виды деятельности.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730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56896" y="0"/>
            <a:ext cx="10878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ПРОЕКТ ПРИМЕРНОГО ТИПОВОГО ПЛАНА ДОШКОЛЬНОГО ВОСПИТАНИЯ 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400381"/>
              </p:ext>
            </p:extLst>
          </p:nvPr>
        </p:nvGraphicFramePr>
        <p:xfrm>
          <a:off x="0" y="731939"/>
          <a:ext cx="12192000" cy="6164388"/>
        </p:xfrm>
        <a:graphic>
          <a:graphicData uri="http://schemas.openxmlformats.org/drawingml/2006/table">
            <a:tbl>
              <a:tblPr firstRow="1" firstCol="1" bandRow="1"/>
              <a:tblGrid>
                <a:gridCol w="7036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01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97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78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394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3863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36830" algn="ctr">
                        <a:lnSpc>
                          <a:spcPct val="105000"/>
                        </a:lnSpc>
                      </a:pPr>
                      <a:r>
                        <a:rPr lang="kk-KZ" sz="1800" kern="1200" spc="1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*Организованная деятельность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3683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Возрастные группы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3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средняя группа (дети 3-х лет)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старшая группа (дети 4-х лет)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предшкольная группа/класс (дети 5-ти лет)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852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Физическая </a:t>
                      </a:r>
                      <a:r>
                        <a:rPr lang="kk-KZ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культура 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три раза в неделю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три раза в неделю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три раза в неделю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8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**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800">
                <a:tc rowSpan="3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Развитие речи</a:t>
                      </a:r>
                      <a:r>
                        <a:rPr lang="kk-KZ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и х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удожественная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литература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r>
                        <a:rPr lang="kk-KZ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азахский язык (в группах с другими языками обучения)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один раз в неделю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один раз в неделю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два раза в неделю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8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***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540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Основы грамоты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два раза в неделю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594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О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сновы математики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6752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Ознакомление с окружающим миром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814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Рисование 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8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Лепка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8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Аппликация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8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Конструирование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0852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Музыка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один раз в неделю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два раза в неделю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два раза в неделю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8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****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722" marR="7722" marT="7722" marB="7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599" marR="55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17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193704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Примечание: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*Организованная деятельность – интегрированное занятие, организованное педагогом в течение дня в игровой форме через разные виды детской деятельности (игровая, двигательная, познавательная, творческая, исследовательская, трудовая, самостоятельная) для реализации содержания Типовой учебной программы дошкольного воспитания и обучения, утвержденной приказом исполняющего обязанности Министра образования и науки Республики Казахстан от 12 августа 2016 года № 499 «Об утверждении Типовых учебных программ дошкольного воспитания и обучения» (зарегистрированный в Реестре государственной регистрации нормативных правовых актов под № 14235), в том числе задач по привитию детям национальных ценностей казахского народа, семейных ценностей, чувства патриотизма, любви к Родине, приобщение их к социокультурным нормам, правил безопасного поведения с учетом направления работы дошкольной организации.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** С учетом возрастных особенностей детей дошкольного возраста в течение дня уделяется время на физическую активность детей.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***В целях усвоения государственного языка в группах с другими языками обучения в течение дня в режимных моментах рекомендуется изучать с детьми словарный минимум, определенный в Типовой учебной программе, развитие устной связной речи воспитанников в различных видах детской деятельности, а также знакомство с культурой, обычаями и традициями казахского народа, обогащение активного словаря, овладение нормами речи, культуры общения.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**** С учетом возрастных особенностей детей в течение дня уделяется время на пение, слушание музыки, заучивание песен, импровизация, музыкально-ритмические движения, игра на детских музыкальных инструментах и другие виды деятельности.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75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1309"/>
            <a:ext cx="12191999" cy="446276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1102995" algn="ctr">
              <a:lnSpc>
                <a:spcPct val="100000"/>
              </a:lnSpc>
            </a:pPr>
            <a:r>
              <a:rPr lang="kk-KZ" spc="-30" dirty="0">
                <a:solidFill>
                  <a:schemeClr val="bg1"/>
                </a:solidFill>
                <a:latin typeface="Arial"/>
                <a:cs typeface="Arial"/>
              </a:rPr>
              <a:t>ДОШКОЛЬНОЕ ВОСПИТАНИЕ И ОБУЧЕНИЕ</a:t>
            </a:r>
            <a:endParaRPr b="0" spc="2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639" y="1020875"/>
            <a:ext cx="372999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Внесение изменений в НПА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5393" y="1020875"/>
            <a:ext cx="331597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7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2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Совершенствование содержания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77373" y="1032249"/>
            <a:ext cx="342772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srgbClr val="1CACE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Достижение качества</a:t>
            </a:r>
          </a:p>
        </p:txBody>
      </p:sp>
      <p:sp>
        <p:nvSpPr>
          <p:cNvPr id="22" name="object 22"/>
          <p:cNvSpPr/>
          <p:nvPr/>
        </p:nvSpPr>
        <p:spPr>
          <a:xfrm>
            <a:off x="933450" y="6438900"/>
            <a:ext cx="9591675" cy="133350"/>
          </a:xfrm>
          <a:custGeom>
            <a:avLst/>
            <a:gdLst/>
            <a:ahLst/>
            <a:cxnLst/>
            <a:rect l="l" t="t" r="r" b="b"/>
            <a:pathLst>
              <a:path w="9591675" h="133350">
                <a:moveTo>
                  <a:pt x="9591675" y="66675"/>
                </a:moveTo>
                <a:lnTo>
                  <a:pt x="0" y="66675"/>
                </a:lnTo>
                <a:lnTo>
                  <a:pt x="4795774" y="133350"/>
                </a:lnTo>
                <a:lnTo>
                  <a:pt x="9591675" y="66675"/>
                </a:lnTo>
                <a:close/>
              </a:path>
              <a:path w="9591675" h="133350">
                <a:moveTo>
                  <a:pt x="7193788" y="0"/>
                </a:moveTo>
                <a:lnTo>
                  <a:pt x="2397887" y="0"/>
                </a:lnTo>
                <a:lnTo>
                  <a:pt x="2397887" y="66675"/>
                </a:lnTo>
                <a:lnTo>
                  <a:pt x="7193788" y="66675"/>
                </a:lnTo>
                <a:lnTo>
                  <a:pt x="7193788" y="0"/>
                </a:lnTo>
                <a:close/>
              </a:path>
            </a:pathLst>
          </a:custGeom>
          <a:solidFill>
            <a:srgbClr val="1382A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15534" y="6605190"/>
            <a:ext cx="109664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1" i="0" u="none" strike="noStrike" kern="1200" cap="none" spc="30" normalizeH="0" baseline="0" noProof="0" dirty="0">
                <a:ln>
                  <a:noFill/>
                </a:ln>
                <a:solidFill>
                  <a:srgbClr val="ACD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</a:t>
            </a:r>
            <a:r>
              <a:rPr kumimoji="0" sz="1550" b="1" i="0" u="none" strike="noStrike" kern="1200" cap="none" spc="-35" normalizeH="0" baseline="0" noProof="0" dirty="0">
                <a:ln>
                  <a:noFill/>
                </a:ln>
                <a:solidFill>
                  <a:srgbClr val="ACD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550" b="1" i="0" u="none" strike="noStrike" kern="1200" cap="none" spc="25" normalizeH="0" baseline="0" noProof="0" dirty="0">
                <a:ln>
                  <a:noFill/>
                </a:ln>
                <a:solidFill>
                  <a:srgbClr val="ACD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550" b="1" i="0" u="none" strike="noStrike" kern="1200" cap="none" spc="5" normalizeH="0" baseline="0" noProof="0" dirty="0">
                <a:ln>
                  <a:noFill/>
                </a:ln>
                <a:solidFill>
                  <a:srgbClr val="ACD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550" b="1" i="0" u="none" strike="noStrike" kern="1200" cap="none" spc="-30" normalizeH="0" baseline="0" noProof="0" dirty="0">
                <a:ln>
                  <a:noFill/>
                </a:ln>
                <a:solidFill>
                  <a:srgbClr val="ACD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50" b="1" i="0" u="none" strike="noStrike" kern="1200" cap="none" spc="-25" normalizeH="0" baseline="0" noProof="0" dirty="0">
                <a:ln>
                  <a:noFill/>
                </a:ln>
                <a:solidFill>
                  <a:srgbClr val="ACD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1550" b="1" i="0" u="none" strike="noStrike" kern="1200" cap="none" spc="10" normalizeH="0" baseline="0" noProof="0" dirty="0">
                <a:ln>
                  <a:noFill/>
                </a:ln>
                <a:solidFill>
                  <a:srgbClr val="ACD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278900" y="2011527"/>
            <a:ext cx="3858094" cy="33574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kk-KZ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развивающей среды </a:t>
            </a:r>
          </a:p>
          <a:p>
            <a:pPr algn="just"/>
            <a:r>
              <a:rPr lang="kk-KZ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№70 МОН РК)</a:t>
            </a:r>
          </a:p>
          <a:p>
            <a:pPr algn="just"/>
            <a:endParaRPr lang="kk-KZ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.Усиление требований к безопасности </a:t>
            </a:r>
            <a:r>
              <a:rPr lang="kk-KZ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№122 МОН РК)</a:t>
            </a:r>
          </a:p>
          <a:p>
            <a:pPr algn="just"/>
            <a:endParaRPr lang="kk-KZ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.Перечень обязательной документации воспитателей (3) </a:t>
            </a:r>
          </a:p>
          <a:p>
            <a:pPr algn="just"/>
            <a:r>
              <a:rPr lang="kk-KZ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№130 МОН РК)</a:t>
            </a:r>
          </a:p>
          <a:p>
            <a:pPr algn="just"/>
            <a:endParaRPr lang="kk-KZ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государственных услуг </a:t>
            </a:r>
          </a:p>
          <a:p>
            <a:pPr algn="just"/>
            <a:r>
              <a:rPr lang="kk-KZ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№254 МОН РК)</a:t>
            </a:r>
          </a:p>
          <a:p>
            <a:pPr algn="just"/>
            <a:endParaRPr lang="kk-KZ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правила деятельности ДО</a:t>
            </a:r>
          </a:p>
          <a:p>
            <a:pPr algn="just"/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№595 МОН РК) </a:t>
            </a:r>
          </a:p>
        </p:txBody>
      </p:sp>
      <p:sp>
        <p:nvSpPr>
          <p:cNvPr id="32" name="Текст 3"/>
          <p:cNvSpPr txBox="1">
            <a:spLocks/>
          </p:cNvSpPr>
          <p:nvPr/>
        </p:nvSpPr>
        <p:spPr>
          <a:xfrm>
            <a:off x="168299" y="5615819"/>
            <a:ext cx="404447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Модель – п.п.11,22,24,32,34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1391441" y="5394400"/>
            <a:ext cx="1117600" cy="212879"/>
          </a:xfrm>
          <a:prstGeom prst="downArrow">
            <a:avLst/>
          </a:prstGeom>
          <a:solidFill>
            <a:srgbClr val="1CADE4">
              <a:lumMod val="75000"/>
            </a:srgbClr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Текст 7"/>
          <p:cNvSpPr txBox="1">
            <a:spLocks/>
          </p:cNvSpPr>
          <p:nvPr/>
        </p:nvSpPr>
        <p:spPr bwMode="auto">
          <a:xfrm>
            <a:off x="4373975" y="2006358"/>
            <a:ext cx="3515041" cy="330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 (2022)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Учебный план (2022)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Учебная программа (2022)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преемственности программ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Руководство к учебной программе (2022)</a:t>
            </a:r>
          </a:p>
        </p:txBody>
      </p:sp>
      <p:sp>
        <p:nvSpPr>
          <p:cNvPr id="37" name="Текст 3"/>
          <p:cNvSpPr txBox="1">
            <a:spLocks/>
          </p:cNvSpPr>
          <p:nvPr/>
        </p:nvSpPr>
        <p:spPr>
          <a:xfrm>
            <a:off x="4401128" y="5669039"/>
            <a:ext cx="3403600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Модель –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п.п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18,19,22</a:t>
            </a:r>
          </a:p>
        </p:txBody>
      </p:sp>
      <p:sp>
        <p:nvSpPr>
          <p:cNvPr id="38" name="Стрелка вниз 37"/>
          <p:cNvSpPr/>
          <p:nvPr/>
        </p:nvSpPr>
        <p:spPr>
          <a:xfrm>
            <a:off x="5415534" y="5456160"/>
            <a:ext cx="1117600" cy="212879"/>
          </a:xfrm>
          <a:prstGeom prst="downArrow">
            <a:avLst/>
          </a:prstGeom>
          <a:solidFill>
            <a:srgbClr val="1CADE4">
              <a:lumMod val="75000"/>
            </a:srgbClr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8125998" y="1967664"/>
            <a:ext cx="3870153" cy="348849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Clr>
                <a:srgbClr val="0070C0"/>
              </a:buClr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Создание 20 Центров компетенции в регионах до конца 2022 года: 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kk-KZ" sz="14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lang="kk-KZ" sz="14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условий для раннего развития детей</a:t>
            </a:r>
            <a:endParaRPr lang="kk-KZ" sz="6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kk-KZ" sz="14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компетенции кадров</a:t>
            </a:r>
            <a:endParaRPr lang="kk-KZ" sz="6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kk-KZ" sz="14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lang="kk-KZ" sz="14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развивающей среды</a:t>
            </a:r>
            <a:endParaRPr lang="kk-KZ" sz="6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kk-KZ" sz="14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инструментов оценки качества </a:t>
            </a:r>
          </a:p>
          <a:p>
            <a:pPr algn="just">
              <a:buClr>
                <a:srgbClr val="0070C0"/>
              </a:buClr>
            </a:pPr>
            <a:r>
              <a:rPr lang="kk-K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Создание лаборатории раннего развития при кафедрах педагогических вузов: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педагогическая практика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единство теории и практики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kk-KZ" sz="14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база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kk-KZ" sz="14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вопросов раннего развития</a:t>
            </a:r>
          </a:p>
          <a:p>
            <a:pPr algn="just">
              <a:buClr>
                <a:srgbClr val="0070C0"/>
              </a:buClr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Текст 3"/>
          <p:cNvSpPr txBox="1">
            <a:spLocks/>
          </p:cNvSpPr>
          <p:nvPr/>
        </p:nvSpPr>
        <p:spPr>
          <a:xfrm>
            <a:off x="7993086" y="5708425"/>
            <a:ext cx="4135979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Модель – п.п. 18,19,38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9572792" y="5456159"/>
            <a:ext cx="1117600" cy="212879"/>
          </a:xfrm>
          <a:prstGeom prst="downArrow">
            <a:avLst/>
          </a:prstGeom>
          <a:solidFill>
            <a:srgbClr val="1CADE4">
              <a:lumMod val="75000"/>
            </a:srgbClr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593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792A4A-BC96-E58E-6C89-105F8755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44855" cy="1325563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/>
              <a:t>Содержание Типовой учебной программы ДВО в соответствии с ТУП и Стандартом включает:</a:t>
            </a:r>
            <a:endParaRPr lang="x-none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3BE8B9-E1C5-4B0B-773E-04EFD4060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41" y="1510313"/>
            <a:ext cx="11808371" cy="5211161"/>
          </a:xfrm>
        </p:spPr>
        <p:txBody>
          <a:bodyPr>
            <a:noAutofit/>
          </a:bodyPr>
          <a:lstStyle/>
          <a:p>
            <a:pPr marL="742950" indent="-742950" algn="just"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реализацию задач воспитательно-образовательного процесса</a:t>
            </a:r>
          </a:p>
          <a:p>
            <a:pPr marL="742950" indent="-742950" algn="just">
              <a:buAutoNum type="arabicParenR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содержание организованной деятельности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эффективную интеграцию образовательной деятельности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4) обеспечение принципов преемственности, непрерывности воспитания и обучения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5) ожидаемые результаты организованной деятельности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C78B8BE-6939-CBCC-6EF7-8908FD55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43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0DB1C45-043A-9921-0C3A-5CBAF561BC0E}"/>
              </a:ext>
            </a:extLst>
          </p:cNvPr>
          <p:cNvSpPr/>
          <p:nvPr/>
        </p:nvSpPr>
        <p:spPr>
          <a:xfrm>
            <a:off x="6319344" y="1833125"/>
            <a:ext cx="5181600" cy="4351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51ED3B2-6DA6-6428-AA05-5F03EB56C955}"/>
              </a:ext>
            </a:extLst>
          </p:cNvPr>
          <p:cNvSpPr/>
          <p:nvPr/>
        </p:nvSpPr>
        <p:spPr>
          <a:xfrm>
            <a:off x="246994" y="1884254"/>
            <a:ext cx="5181600" cy="4351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E2753A5-0A1D-54BF-63E8-6DF01EF4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94" y="365125"/>
            <a:ext cx="11106806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kk-KZ" sz="2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ПЕДАГОГИЧЕСКОГО ПРОЦЕССА</a:t>
            </a:r>
            <a:r>
              <a:rPr lang="x-none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x-none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x-none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A9A07294-E723-5EEF-664F-C3C6CAF99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994" y="1884254"/>
            <a:ext cx="5181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300" b="1" dirty="0"/>
              <a:t>ВОСПИТАТЕЛЬНО-ОБРАЗОВАТЕЛЬНЫЙ ПРОЦЕСС ОСУЩЕСТВЛЯЕТСЯ СОГЛАСНО: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 перспективному плану </a:t>
            </a:r>
            <a:r>
              <a:rPr lang="ru-RU" i="1" dirty="0"/>
              <a:t>(приложение 1)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 циклограмме </a:t>
            </a:r>
            <a:r>
              <a:rPr lang="ru-RU" i="1" dirty="0"/>
              <a:t>(приложение 2)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 мониторингу достижений воспитанников</a:t>
            </a:r>
          </a:p>
          <a:p>
            <a:pPr algn="just"/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98C63C7-857A-CC9B-7BF1-AE768097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Объект 6">
            <a:extLst>
              <a:ext uri="{FF2B5EF4-FFF2-40B4-BE49-F238E27FC236}">
                <a16:creationId xmlns="" xmlns:a16="http://schemas.microsoft.com/office/drawing/2014/main" id="{64B548C5-F679-FDBC-EEC4-6232641B5CCD}"/>
              </a:ext>
            </a:extLst>
          </p:cNvPr>
          <p:cNvSpPr txBox="1">
            <a:spLocks/>
          </p:cNvSpPr>
          <p:nvPr/>
        </p:nvSpPr>
        <p:spPr>
          <a:xfrm>
            <a:off x="6319344" y="203446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b="1" dirty="0"/>
              <a:t>ДОКУМЕНТЫ, ОБЯЗАТЕЛЬНЫЕ ДЛЯ ВЕДЕНИЯ ПЕДАГОГОМ (пр. №130):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перспективный план </a:t>
            </a:r>
            <a:r>
              <a:rPr lang="ru-RU" i="1" dirty="0"/>
              <a:t>(приложение 1)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циклограмма </a:t>
            </a:r>
            <a:r>
              <a:rPr lang="ru-RU" i="1" dirty="0"/>
              <a:t>(приложение 2)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индивидуальная карта развития ребенка    </a:t>
            </a:r>
            <a:r>
              <a:rPr lang="ru-RU" i="1" dirty="0"/>
              <a:t>(приложение 3)</a:t>
            </a:r>
          </a:p>
          <a:p>
            <a:pPr algn="just"/>
            <a:endParaRPr lang="x-none" dirty="0"/>
          </a:p>
        </p:txBody>
      </p:sp>
      <p:pic>
        <p:nvPicPr>
          <p:cNvPr id="12" name="Рисунок 11" descr="Иконка важная информация: стоковые картинки, бесплатные, роялти-фри фото Иконка  важная информация | Depositphotos">
            <a:extLst>
              <a:ext uri="{FF2B5EF4-FFF2-40B4-BE49-F238E27FC236}">
                <a16:creationId xmlns="" xmlns:a16="http://schemas.microsoft.com/office/drawing/2014/main" id="{4632F8CE-1762-2C31-A326-48A934B5D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87" y="365125"/>
            <a:ext cx="2184229" cy="1132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53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98294E-8C02-EF73-1BC0-A76B773D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2979"/>
            <a:ext cx="10515600" cy="649890"/>
          </a:xfrm>
        </p:spPr>
        <p:txBody>
          <a:bodyPr>
            <a:normAutofit/>
          </a:bodyPr>
          <a:lstStyle/>
          <a:p>
            <a:r>
              <a:rPr lang="kk-KZ" sz="3600" b="1" dirty="0"/>
              <a:t>ПРОДОЛЖИТЕЛЬНОСТЬ ОСВОЕНИЯ ПРОГРАММЫ</a:t>
            </a:r>
            <a:endParaRPr lang="x-none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1238CD-7DF0-6317-9DE2-6611E2FC8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062" y="1825625"/>
            <a:ext cx="5058103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b="1" dirty="0"/>
              <a:t>ДОШКОЛЬНАЯ ОРГАНИЗАЦИЯ ОРГАНИЗУЕТ СВОЮ ДЕЯТЕЛЬНОСТЬ ПО СЛЕДУЮЩИМ ПЕРИОДАМ:</a:t>
            </a:r>
          </a:p>
          <a:p>
            <a:pPr marL="0" indent="0" algn="just">
              <a:buNone/>
            </a:pPr>
            <a:endParaRPr lang="ru-RU" sz="34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000" dirty="0"/>
              <a:t>с 1 сентября по 31 мая – учебный год </a:t>
            </a:r>
            <a:r>
              <a:rPr lang="ru-RU" sz="4000" i="1" dirty="0"/>
              <a:t>(период освоения содержания Типовой программы)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000" dirty="0"/>
              <a:t>с 1 июня по 31 августа – летний оздоровительный период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9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/>
                <a:ea typeface="+mn-ea"/>
                <a:cs typeface="+mn-cs"/>
              </a:rPr>
              <a:t>приказ МОН РК №595</a:t>
            </a:r>
          </a:p>
          <a:p>
            <a:pPr marL="0" indent="0" algn="just">
              <a:buNone/>
            </a:pP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DE28334-8E32-1C84-7E61-CB47659619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b="1" dirty="0"/>
              <a:t>В КЛАССАХ ПРЕДШКОЛЬНОЙ ПОДГОТОВКИ ВОСПИТАТЕЛЬНО-ОБРАЗОВАТЕЛЬНЫЙ ПРОЦЕСС ОСУЩЕСТВЛЯЕТСЯ:</a:t>
            </a:r>
          </a:p>
          <a:p>
            <a:pPr marL="0" indent="0" algn="just">
              <a:buNone/>
            </a:pPr>
            <a:r>
              <a:rPr lang="ru-RU" sz="3300" dirty="0"/>
              <a:t> </a:t>
            </a:r>
            <a:r>
              <a:rPr lang="ru-RU" sz="3700" dirty="0"/>
              <a:t>с 1 сентября по 25 мая </a:t>
            </a:r>
            <a:r>
              <a:rPr lang="ru-RU" sz="3700" i="1" dirty="0"/>
              <a:t>(период освоения содержания Типовой программы дошкольного воспитания и обучения) </a:t>
            </a:r>
          </a:p>
          <a:p>
            <a:pPr marL="0" indent="0" algn="just">
              <a:buNone/>
            </a:pPr>
            <a:r>
              <a:rPr lang="ru-RU" sz="3700" dirty="0"/>
              <a:t>В течение учебного года устанавливаются каникулы согласно правилам внутреннего распорядка школы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b="1" i="1" dirty="0">
                <a:highlight>
                  <a:srgbClr val="00FFFF"/>
                </a:highlight>
              </a:rPr>
              <a:t>приказ МОН РК №595</a:t>
            </a:r>
          </a:p>
          <a:p>
            <a:pPr marL="0" indent="0" algn="just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05827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1AFDAF-99A2-9C3A-70B6-505C977E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191705"/>
            <a:ext cx="10515600" cy="722696"/>
          </a:xfrm>
        </p:spPr>
        <p:txBody>
          <a:bodyPr>
            <a:normAutofit/>
          </a:bodyPr>
          <a:lstStyle/>
          <a:p>
            <a:r>
              <a:rPr lang="ru-RU" sz="4000" b="1" dirty="0"/>
              <a:t>ТРЕБОВАНИЯ К СРОКУ ОБУЧЕНИЯ</a:t>
            </a:r>
            <a:endParaRPr lang="x-none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076A38-4031-D77E-C394-570385AAA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014" y="1825625"/>
            <a:ext cx="5344510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5940425" algn="l"/>
              </a:tabLst>
            </a:pPr>
            <a:r>
              <a:rPr lang="kk-KZ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Возрастная</a:t>
            </a:r>
            <a:r>
              <a:rPr lang="kk-KZ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периодизация</a:t>
            </a:r>
            <a:r>
              <a:rPr lang="kk-KZ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следующая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x-none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5940425" algn="l"/>
              </a:tabLs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ясельный возраст – дети 0 (новорожденные дети) - 2 года;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5940425" algn="l"/>
              </a:tabLs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дошкольный возраст – дети 3 - 5 лет.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4D4EBB6-E5E4-9CAE-1918-866EBD00D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51786" cy="435133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3200" b="1" dirty="0"/>
              <a:t> </a:t>
            </a:r>
            <a:r>
              <a:rPr lang="ru-RU" sz="3500" b="1" dirty="0"/>
              <a:t>Формирование групп </a:t>
            </a:r>
          </a:p>
          <a:p>
            <a:pPr marL="0" indent="0" algn="just">
              <a:buNone/>
            </a:pPr>
            <a:r>
              <a:rPr lang="ru-RU" sz="3200" i="1" dirty="0"/>
              <a:t>(с учетом полных лет на календарный год):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группа раннего возраста – дети 1 года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младшая группа –дети 2-х лет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средняя группа – дети 3-х лет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старшая группа – дети 4-х лет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err="1"/>
              <a:t>предшк</a:t>
            </a:r>
            <a:r>
              <a:rPr lang="ru-RU" sz="3200" dirty="0"/>
              <a:t>. группа/класс – 5-ти лет</a:t>
            </a:r>
          </a:p>
          <a:p>
            <a:pPr marL="0" indent="0">
              <a:buNone/>
            </a:pP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765662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1AFDAF-99A2-9C3A-70B6-505C977E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7" y="175940"/>
            <a:ext cx="11923986" cy="72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ТРЕБОВАНИЯ К ОРГАНИЗАЦИИ </a:t>
            </a:r>
            <a:br>
              <a:rPr lang="ru-RU" sz="4000" b="1" dirty="0"/>
            </a:br>
            <a:r>
              <a:rPr lang="ru-RU" sz="4000" b="1" dirty="0"/>
              <a:t>ПРЕДМЕТНО-ПРОСТРАНСТВЕННОЙ РАЗВИВАЮЩЕЙ СРЕДЫ</a:t>
            </a:r>
            <a:endParaRPr lang="x-none" sz="40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4D4EBB6-E5E4-9CAE-1918-866EBD00D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2883" y="1463018"/>
            <a:ext cx="6063051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4000" b="1" dirty="0"/>
              <a:t>Общие требования к предметно-пространственной развивающей среде:</a:t>
            </a:r>
          </a:p>
          <a:p>
            <a:pPr marL="0" indent="0" algn="just">
              <a:buNone/>
            </a:pPr>
            <a:endParaRPr lang="ru-RU" sz="10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100" dirty="0"/>
              <a:t>безопасность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100" dirty="0"/>
              <a:t>доступность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100" dirty="0"/>
              <a:t>многообразность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100" dirty="0"/>
              <a:t>содержательность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100" dirty="0"/>
              <a:t>многофункциональность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100" dirty="0" err="1"/>
              <a:t>трансформируемость</a:t>
            </a:r>
            <a:endParaRPr lang="ru-RU" sz="41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100" dirty="0"/>
              <a:t>привлекательность</a:t>
            </a:r>
          </a:p>
          <a:p>
            <a:pPr marL="0" indent="0">
              <a:buNone/>
            </a:pPr>
            <a:endParaRPr lang="x-none" sz="3200" dirty="0"/>
          </a:p>
        </p:txBody>
      </p:sp>
      <p:pic>
        <p:nvPicPr>
          <p:cNvPr id="7" name="Рисунок 6" descr="Оформление игровой комнаты в детском саду – АНРО технолоджи">
            <a:extLst>
              <a:ext uri="{FF2B5EF4-FFF2-40B4-BE49-F238E27FC236}">
                <a16:creationId xmlns="" xmlns:a16="http://schemas.microsoft.com/office/drawing/2014/main" id="{A69B2958-80EF-62CD-8C27-56EF878C1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8" y="1825625"/>
            <a:ext cx="4432255" cy="30274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8513F2-7C96-7FE3-61A4-577701FF10BC}"/>
              </a:ext>
            </a:extLst>
          </p:cNvPr>
          <p:cNvSpPr txBox="1"/>
          <p:nvPr/>
        </p:nvSpPr>
        <p:spPr>
          <a:xfrm>
            <a:off x="208893" y="6178683"/>
            <a:ext cx="117742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/>
              <a:t>* Требования к развивающей ППС по возрастным группам в содержании ИМП</a:t>
            </a:r>
            <a:endParaRPr lang="x-none" sz="2400" i="1" dirty="0"/>
          </a:p>
        </p:txBody>
      </p:sp>
    </p:spTree>
    <p:extLst>
      <p:ext uri="{BB962C8B-B14F-4D97-AF65-F5344CB8AC3E}">
        <p14:creationId xmlns:p14="http://schemas.microsoft.com/office/powerpoint/2010/main" val="3173242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1AFDAF-99A2-9C3A-70B6-505C977E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13849"/>
            <a:ext cx="10515600" cy="722696"/>
          </a:xfrm>
        </p:spPr>
        <p:txBody>
          <a:bodyPr>
            <a:normAutofit/>
          </a:bodyPr>
          <a:lstStyle/>
          <a:p>
            <a:r>
              <a:rPr lang="ru-RU" sz="4000" b="1" dirty="0"/>
              <a:t>ТРЕБОВАНИЯ К ПЕДАГОГУ </a:t>
            </a:r>
            <a:endParaRPr lang="x-none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076A38-4031-D77E-C394-570385AAA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24" y="736545"/>
            <a:ext cx="5517931" cy="65628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kk-KZ" sz="2000" b="1" i="1" u="sng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Основные</a:t>
            </a:r>
            <a:r>
              <a:rPr lang="kk-KZ" sz="2000" b="1" i="1" u="sng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b="1" i="1" u="sng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принципы</a:t>
            </a:r>
            <a:r>
              <a:rPr lang="kk-KZ" sz="2000" b="1" i="1" u="sng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работы </a:t>
            </a:r>
            <a:r>
              <a:rPr lang="kk-KZ" sz="2000" b="1" i="1" u="sng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педагогов</a:t>
            </a:r>
            <a:r>
              <a:rPr lang="kk-KZ" sz="2000" b="1" i="1" u="sng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:</a:t>
            </a:r>
            <a:endParaRPr lang="x-none" sz="2000" b="1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интегрированный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подход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к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обучению</a:t>
            </a:r>
            <a:endParaRPr lang="x-none" sz="20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целостное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развитие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ребенка</a:t>
            </a:r>
            <a:endParaRPr lang="x-none" sz="20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вовлечение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ребенка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в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обучение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через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игру</a:t>
            </a:r>
            <a:endParaRPr lang="x-none" sz="20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отношение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к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детям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как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конструкторам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своих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знаний</a:t>
            </a:r>
            <a:endParaRPr lang="x-none" sz="20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подлинное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обучение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через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значимые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взаимодействия</a:t>
            </a:r>
            <a:endParaRPr lang="x-none" sz="20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создание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инклюзивного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образовательного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пространства</a:t>
            </a:r>
            <a:endParaRPr lang="x-none" sz="20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уважение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к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личности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ребенка</a:t>
            </a:r>
            <a:endParaRPr lang="x-none" sz="20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уход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с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целью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развития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ребенка</a:t>
            </a:r>
            <a:endParaRPr lang="x-none" sz="20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4D4EBB6-E5E4-9CAE-1918-866EBD00D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36545"/>
            <a:ext cx="5751786" cy="6057134"/>
          </a:xfrm>
        </p:spPr>
        <p:txBody>
          <a:bodyPr>
            <a:noAutofit/>
          </a:bodyPr>
          <a:lstStyle/>
          <a:p>
            <a:pPr marL="179705" indent="0" algn="just">
              <a:lnSpc>
                <a:spcPct val="107000"/>
              </a:lnSpc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kk-KZ" sz="2000" b="1" i="1" u="sng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Компетенции</a:t>
            </a:r>
            <a:r>
              <a:rPr lang="kk-KZ" sz="2000" b="1" i="1" u="sng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b="1" i="1" u="sng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педагога</a:t>
            </a:r>
            <a:r>
              <a:rPr lang="kk-KZ" sz="2000" b="1" i="1" u="sng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:</a:t>
            </a:r>
            <a:endParaRPr lang="x-none" sz="2000" b="1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глубокое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понимание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детского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развития</a:t>
            </a:r>
            <a:endParaRPr lang="x-none" sz="20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умение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понимать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и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принимать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точку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зрения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ребенка</a:t>
            </a:r>
            <a:endParaRPr lang="x-none" sz="20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умение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хвалить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,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успокаивать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,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задавать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вопросы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и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быть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отзывчивым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к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детям</a:t>
            </a:r>
            <a:endParaRPr lang="x-none" sz="20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навыки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лидерства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,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решения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проблем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и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разработки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целевых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планов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уроков</a:t>
            </a:r>
            <a:endParaRPr lang="x-none" sz="20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богатый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словарный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запас и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возможность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извлекать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идеи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детей</a:t>
            </a:r>
            <a:endParaRPr lang="x-none" sz="20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умение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постоянно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рефлексировать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над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собственной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практикой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и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улучшать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ее</a:t>
            </a:r>
            <a:endParaRPr lang="x-none" sz="20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высокий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уровень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эмоционального</a:t>
            </a:r>
            <a:r>
              <a:rPr lang="kk-KZ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kk-KZ" sz="2000" dirty="0" err="1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интеллекта</a:t>
            </a:r>
            <a:endParaRPr lang="x-none" sz="20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80F10D57-D037-B9B6-5D97-3DB8FBFD5794}"/>
              </a:ext>
            </a:extLst>
          </p:cNvPr>
          <p:cNvCxnSpPr/>
          <p:nvPr/>
        </p:nvCxnSpPr>
        <p:spPr>
          <a:xfrm>
            <a:off x="5912069" y="867103"/>
            <a:ext cx="0" cy="5659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142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8C5E45A-5A8B-CE9D-EA5D-FAF3506171CA}"/>
              </a:ext>
            </a:extLst>
          </p:cNvPr>
          <p:cNvSpPr/>
          <p:nvPr/>
        </p:nvSpPr>
        <p:spPr>
          <a:xfrm>
            <a:off x="144518" y="1560786"/>
            <a:ext cx="11695385" cy="44291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206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550B98-5ACD-B17B-937F-6DC8D9FE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18" y="18256"/>
            <a:ext cx="11902964" cy="99073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ПЕДАГОГИЧЕСКИЕ КОНКУРСЫ ДЛЯ ПЕДАГОГОВ: </a:t>
            </a:r>
            <a:endParaRPr lang="x-none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188CE0-8CA6-C591-C653-9DFE7368F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1789162"/>
            <a:ext cx="11648090" cy="444587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«Лучший педагог дошкольной организации»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«Методист года дошкольной организации»</a:t>
            </a: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Положения размещены на сайте Института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www.irrd.kz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just">
              <a:buNone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A9102E0-48EA-F302-9DB0-CB9D5D486EA3}"/>
              </a:ext>
            </a:extLst>
          </p:cNvPr>
          <p:cNvSpPr txBox="1"/>
          <p:nvPr/>
        </p:nvSpPr>
        <p:spPr>
          <a:xfrm>
            <a:off x="3446078" y="868040"/>
            <a:ext cx="8745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утвержден приказом МОН РК от 07.12.11г №514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94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30166" y="0"/>
            <a:ext cx="10578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ПРОЕКТ ПРИМЕРНОГО ТИПОВОГО ПЛАНА ДЛЯ ПРЕДШКОЛЬНОГО КЛАССА ШКОЛ (ЛИЦЕЯ, ГИМНАЗИИ)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035839"/>
              </p:ext>
            </p:extLst>
          </p:nvPr>
        </p:nvGraphicFramePr>
        <p:xfrm>
          <a:off x="312391" y="338554"/>
          <a:ext cx="11567218" cy="6805505"/>
        </p:xfrm>
        <a:graphic>
          <a:graphicData uri="http://schemas.openxmlformats.org/drawingml/2006/table">
            <a:tbl>
              <a:tblPr firstRow="1" firstCol="1" bandRow="1"/>
              <a:tblGrid>
                <a:gridCol w="3919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5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598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696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030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500" kern="12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kk-KZ" sz="1500" kern="1200" spc="1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Организованная</a:t>
                      </a:r>
                      <a:r>
                        <a:rPr lang="kk-KZ" sz="1500" kern="12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500" kern="1200" spc="1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  <a:r>
                        <a:rPr lang="kk-KZ" sz="1500" kern="12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kk-KZ" sz="1500" kern="1200" spc="1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Детская</a:t>
                      </a:r>
                      <a:r>
                        <a:rPr lang="kk-KZ" sz="1500" kern="12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500" kern="1200" spc="1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  <a:endParaRPr lang="ru-RU" sz="1500" dirty="0"/>
                    </a:p>
                  </a:txBody>
                  <a:tcPr marL="45001" marR="45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05000"/>
                        </a:lnSpc>
                      </a:pPr>
                      <a:r>
                        <a:rPr lang="kk-KZ" sz="15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Периодичность</a:t>
                      </a:r>
                      <a:r>
                        <a:rPr lang="kk-KZ" sz="15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5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проведения</a:t>
                      </a:r>
                      <a:r>
                        <a:rPr lang="kk-KZ" sz="15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kk-KZ" sz="15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неделю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Нормативная нагрузка 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неделю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939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Физическая </a:t>
                      </a: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культура 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часа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**Двигательная деятельность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ежедневно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2939">
                <a:tc rowSpan="6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Развитие речи 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часа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Коммуникативная деятельность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ежедневно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ru-RU" sz="15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удожественная</a:t>
                      </a: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литература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часа</a:t>
                      </a: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Коммуникативная деятельность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ежедневно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kk-KZ" sz="15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азахский язык 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часа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***Коммуникативная деятельность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ежедневно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Обучению грамоте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часа 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794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Коммуникативная,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познавательная деятельность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ежедневно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031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15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сновы</a:t>
                      </a: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математики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часа</a:t>
                      </a: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679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Познавательная</a:t>
                      </a:r>
                      <a:r>
                        <a:rPr lang="kk-KZ" sz="15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k-KZ" sz="15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исследовательская</a:t>
                      </a:r>
                      <a:r>
                        <a:rPr lang="kk-KZ" sz="15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5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ежедневно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412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Ознакомление с окружающим миром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часа</a:t>
                      </a: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4794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Исследовательская, познавательная, коммуникативная, трудовая деятельность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ежедневно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293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Рисование 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час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Лепка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Аппликация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Конструирование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Творческая, изобразительная деятельность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ежедневно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2939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Музыка</a:t>
                      </a:r>
                      <a:endParaRPr lang="ru-RU" sz="15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часа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76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****Творческая, музыкальная, двигательная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ежедневно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98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0" marR="6250" marT="6250" marB="62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strike="sng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959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193704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Примечание: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*Организованная деятельность – интегрированное занятие, организованное педагогом в течение дня в игровой форме через разные виды детской деятельности (игровая, двигательная, познавательная, творческая, исследовательская, трудовая, самостоятельная) для реализации содержания Типовой учебной программы дошкольного воспитания и обучения, утвержденной приказом исполняющего обязанности Министра образования и науки Республики Казахстан от 12 августа 2016 года № 499 «Об утверждении Типовых учебных программ дошкольного воспитания и обучения» (зарегистрированный в Реестре государственной регистрации нормативных правовых актов под № 14235), в том числе задач по привитию детям национальных ценностей казахского народа, семейных ценностей, чувства патриотизма, любви к Родине, приобщение их к социокультурным нормам, правил безопасного поведения с учетом направления работы дошкольной организации.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** С учетом возрастных особенностей детей дошкольного возраста в течение дня уделяется время на физическую активность детей.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***В целях усвоения государственного языка в группах с другими языками обучения в течение дня в режимных моментах рекомендуется изучать с детьми словарный минимум, определенный в Типовой учебной программе, развитие устной связной речи воспитанников в различных видах детской деятельности, а также знакомство с культурой, обычаями и традициями казахского народа, обогащение активного словаря, овладение нормами речи, культуры общения.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**** С учетом возрастных особенностей детей в течение дня уделяется время на пение, слушание музыки, заучивание песен, импровизация, музыкально-ритмические движения, игра на детских музыкальных инструментах и другие виды деятельности.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341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550B98-5ACD-B17B-937F-6DC8D9FE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18" y="18256"/>
            <a:ext cx="11902964" cy="990738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ТЕЧЕНИИ ГОДА БУДУТ ПРОВЕДЕНЫ СЛЕДУЮЩИЕ КОНКУРСЫ ДЛЯ ДЕТЕЙ: </a:t>
            </a: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188CE0-8CA6-C591-C653-9DFE7368F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41" y="1008992"/>
            <a:ext cx="11648090" cy="58307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Шымырлық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пен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шеберлік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к празднованию Наурыз-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мейрамы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marL="0" indent="0" algn="just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«Мама, бабушка и я»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конурс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 приобщению к семейным и национальным ценностям, посвященный Международному женскому дню. </a:t>
            </a:r>
          </a:p>
          <a:p>
            <a:pPr marL="0" indent="0" algn="just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Республиканский конкурс для детей «Мен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зерттеушімін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marL="0" indent="0" algn="just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Республиканский конкурс детского творчества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Өнерлі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бала».  </a:t>
            </a:r>
          </a:p>
          <a:p>
            <a:pPr marL="0" indent="0" algn="just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Творческий конкурс «Ана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тілім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айбыным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», посвященный ко Дню языков народов Казахстана. </a:t>
            </a:r>
          </a:p>
          <a:p>
            <a:pPr marL="0" indent="0" algn="just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Конкурс патриотической песни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шырқайық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бәріміз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», посвященный Дню Республики.</a:t>
            </a:r>
          </a:p>
          <a:p>
            <a:pPr marL="0" indent="0" algn="just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Конкурс фото, видеосюжетов при организации летнего оздоровительного периода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Қызыққа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толы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сәттер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 algn="just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Конкурс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базарлық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по организации книжного уголка.</a:t>
            </a:r>
          </a:p>
          <a:p>
            <a:pPr marL="0" indent="0" algn="just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Конкурс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Әкем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асқар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тауым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 algn="just">
              <a:buNone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Положения размещены на сайте Института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www.irrd.kz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just">
              <a:buNone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2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665895" y="1123161"/>
            <a:ext cx="2175600" cy="4583955"/>
          </a:xfrm>
          <a:prstGeom prst="rect">
            <a:avLst/>
          </a:prstGeom>
          <a:solidFill>
            <a:srgbClr val="E1EFD8">
              <a:alpha val="2588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5320065" y="1105522"/>
            <a:ext cx="1903880" cy="4583955"/>
          </a:xfrm>
          <a:prstGeom prst="rect">
            <a:avLst/>
          </a:prstGeom>
          <a:solidFill>
            <a:srgbClr val="E1EFD8">
              <a:alpha val="2588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-1" y="0"/>
            <a:ext cx="29188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84665">
              <a:lnSpc>
                <a:spcPct val="120000"/>
              </a:lnSpc>
              <a:buClr>
                <a:srgbClr val="000000"/>
              </a:buClr>
            </a:pPr>
            <a:r>
              <a:rPr lang="ru-RU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ПРОВЕДЕНИЕ ИССЛЕДОВАНИЯ </a:t>
            </a:r>
            <a:r>
              <a:rPr lang="ru-RU" sz="20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КАЧЕСТВА ДОШКОЛЬНОГО ОБРАЗОВАНИЯ С ПОМОЩЬЮ МЕЖДУНАРОДНОЙ ШКАЛЫ ОЦЕНОК ECERS-3 И </a:t>
            </a:r>
            <a:r>
              <a:rPr lang="ru-RU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РАЗРАБОТКА </a:t>
            </a:r>
            <a:r>
              <a:rPr lang="ru-RU" sz="20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КРИТЕРИЕВ ЕГО ОЦЕНКИ</a:t>
            </a:r>
            <a:endParaRPr lang="ru-RU"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102717" y="6233737"/>
            <a:ext cx="8734877" cy="417129"/>
          </a:xfrm>
          <a:prstGeom prst="rect">
            <a:avLst/>
          </a:prstGeom>
          <a:solidFill>
            <a:schemeClr val="accent1">
              <a:lumMod val="60000"/>
              <a:lumOff val="40000"/>
              <a:alpha val="31760"/>
            </a:schemeClr>
          </a:solidFill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>
              <a:buClr>
                <a:srgbClr val="000000"/>
              </a:buClr>
              <a:buSzPts val="1200"/>
              <a:buFont typeface="Arial"/>
              <a:buNone/>
            </a:pPr>
            <a:r>
              <a:rPr lang="ru" sz="2000" b="1" kern="0" dirty="0">
                <a:solidFill>
                  <a:srgbClr val="000000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РЕКОМЕНДАЦИИ по показателям приведены во введении ИМП</a:t>
            </a:r>
            <a:endParaRPr sz="2000" b="1" kern="0" dirty="0">
              <a:solidFill>
                <a:srgbClr val="000000"/>
              </a:solidFill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912041" y="551194"/>
            <a:ext cx="2267999" cy="417129"/>
          </a:xfrm>
          <a:prstGeom prst="rect">
            <a:avLst/>
          </a:prstGeom>
          <a:solidFill>
            <a:schemeClr val="accent1">
              <a:lumMod val="20000"/>
              <a:lumOff val="80000"/>
              <a:alpha val="31760"/>
            </a:schemeClr>
          </a:solidFill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" b="1" kern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Проблема</a:t>
            </a:r>
            <a:endParaRPr b="1" kern="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6096000" y="587744"/>
            <a:ext cx="2267999" cy="417129"/>
          </a:xfrm>
          <a:prstGeom prst="rect">
            <a:avLst/>
          </a:prstGeom>
          <a:solidFill>
            <a:schemeClr val="accent1">
              <a:lumMod val="60000"/>
              <a:lumOff val="40000"/>
              <a:alpha val="31760"/>
            </a:schemeClr>
          </a:solidFill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" b="1" kern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Методы решения</a:t>
            </a:r>
            <a:endParaRPr b="1" kern="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2943084" y="1021504"/>
            <a:ext cx="2086400" cy="2457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228594" indent="-228594" algn="just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sz="160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При мониторинге и самооценке качества учитываются компоненты на уровне «организации», показатели процесса и результата при этом не учитываются</a:t>
            </a:r>
          </a:p>
          <a:p>
            <a:pPr marL="228594" indent="-228594" algn="just"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kk-KZ" sz="1600" b="1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  <a:p>
            <a:pPr marL="228594" indent="-228594" algn="just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kk-KZ" sz="160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Нет единых критериев оценки качества </a:t>
            </a:r>
            <a:endParaRPr lang="ru-RU" sz="1600" b="1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5113260" y="2093307"/>
            <a:ext cx="2268000" cy="16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285750" indent="-285750">
              <a:buClr>
                <a:prstClr val="black"/>
              </a:buClr>
              <a:buSzPts val="1000"/>
              <a:buFont typeface="Wingdings" panose="05000000000000000000" pitchFamily="2" charset="2"/>
              <a:buChar char="q"/>
            </a:pPr>
            <a:r>
              <a:rPr lang="kk-KZ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Использование международной шкалы </a:t>
            </a:r>
            <a:r>
              <a:rPr lang="en-US" sz="16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ECERS-3</a:t>
            </a:r>
            <a:r>
              <a:rPr lang="kk-KZ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 для оценки качества среды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spcBef>
                <a:spcPts val="667"/>
              </a:spcBef>
              <a:buClr>
                <a:prstClr val="black"/>
              </a:buClr>
              <a:buSzPts val="1000"/>
              <a:buFont typeface="Wingdings" panose="05000000000000000000" pitchFamily="2" charset="2"/>
              <a:buChar char="q"/>
            </a:pPr>
            <a:r>
              <a:rPr lang="ru" sz="16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Проведение пилота* на базе дошкольных организации для определения действенности практики использования критериев оценки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5189644" y="1111234"/>
            <a:ext cx="2055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228594" indent="-228594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Наблюдение практики на базе дошкольных организации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9842112" y="592946"/>
            <a:ext cx="2267999" cy="417129"/>
          </a:xfrm>
          <a:prstGeom prst="rect">
            <a:avLst/>
          </a:prstGeom>
          <a:solidFill>
            <a:schemeClr val="accent1">
              <a:lumMod val="75000"/>
              <a:alpha val="31760"/>
            </a:schemeClr>
          </a:solidFill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" b="1" kern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Результат</a:t>
            </a:r>
            <a:endParaRPr b="1" kern="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9896931" y="1163231"/>
            <a:ext cx="2138400" cy="22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294216" indent="-285750">
              <a:buClr>
                <a:prstClr val="black"/>
              </a:buClr>
              <a:buSzPts val="900"/>
              <a:buFont typeface="Wingdings" panose="05000000000000000000" pitchFamily="2" charset="2"/>
              <a:buChar char="q"/>
            </a:pPr>
            <a:r>
              <a:rPr lang="kk-KZ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Определение составляющих критериев оценки ДВО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94216" indent="-285750">
              <a:spcBef>
                <a:spcPts val="667"/>
              </a:spcBef>
              <a:buClr>
                <a:prstClr val="black"/>
              </a:buClr>
              <a:buSzPts val="900"/>
              <a:buFont typeface="Wingdings" panose="05000000000000000000" pitchFamily="2" charset="2"/>
              <a:buChar char="q"/>
            </a:pPr>
            <a:r>
              <a:rPr lang="kk-KZ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Проект </a:t>
            </a:r>
            <a:r>
              <a:rPr lang="kk-KZ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единых</a:t>
            </a:r>
            <a:r>
              <a:rPr lang="kk-KZ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</a:t>
            </a:r>
            <a:r>
              <a:rPr lang="kk-KZ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критериев</a:t>
            </a:r>
            <a:r>
              <a:rPr lang="kk-KZ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</a:t>
            </a:r>
            <a:r>
              <a:rPr lang="kk-KZ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оценки</a:t>
            </a:r>
            <a:r>
              <a:rPr lang="kk-KZ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качества ДВО</a:t>
            </a:r>
            <a:endParaRPr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  <a:p>
            <a:pPr marL="294216" indent="-285750">
              <a:spcBef>
                <a:spcPts val="667"/>
              </a:spcBef>
              <a:buClr>
                <a:prstClr val="black"/>
              </a:buClr>
              <a:buSzPts val="900"/>
              <a:buFont typeface="Wingdings" panose="05000000000000000000" pitchFamily="2" charset="2"/>
              <a:buChar char="q"/>
            </a:pPr>
            <a:r>
              <a:rPr lang="ru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Пилотирование и доработка инструментов оценки качества ДВО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7592410" y="2382845"/>
            <a:ext cx="2138400" cy="2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285750" indent="-285750">
              <a:buClr>
                <a:prstClr val="black"/>
              </a:buClr>
              <a:buSzPts val="1000"/>
              <a:buFont typeface="Wingdings" panose="05000000000000000000" pitchFamily="2" charset="2"/>
              <a:buChar char="q"/>
            </a:pPr>
            <a:r>
              <a:rPr lang="ru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Анализ </a:t>
            </a:r>
            <a:r>
              <a:rPr lang="kk-KZ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результатов наблюдений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spcBef>
                <a:spcPts val="667"/>
              </a:spcBef>
              <a:buClr>
                <a:prstClr val="black"/>
              </a:buClr>
              <a:buSzPts val="1000"/>
              <a:buFont typeface="Wingdings" panose="05000000000000000000" pitchFamily="2" charset="2"/>
              <a:buChar char="q"/>
            </a:pPr>
            <a:r>
              <a:rPr lang="kk-KZ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Проведение и сопровождение пилота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spcBef>
                <a:spcPts val="667"/>
              </a:spcBef>
              <a:buClr>
                <a:prstClr val="black"/>
              </a:buClr>
              <a:buSzPts val="1000"/>
              <a:buFont typeface="Wingdings" panose="05000000000000000000" pitchFamily="2" charset="2"/>
              <a:buChar char="q"/>
            </a:pPr>
            <a:r>
              <a:rPr lang="ru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Разработка критериев оценки качества ДВО**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7637310" y="1010075"/>
            <a:ext cx="2009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228594" indent="-228594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Изучение практики педагогов дошкольных организации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063745" y="5660802"/>
            <a:ext cx="2191109" cy="483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Google Shape;54;p13">
            <a:extLst>
              <a:ext uri="{FF2B5EF4-FFF2-40B4-BE49-F238E27FC236}">
                <a16:creationId xmlns="" xmlns:a16="http://schemas.microsoft.com/office/drawing/2014/main" id="{73844993-0783-1B77-82B1-044B05CDF7BE}"/>
              </a:ext>
            </a:extLst>
          </p:cNvPr>
          <p:cNvSpPr/>
          <p:nvPr/>
        </p:nvSpPr>
        <p:spPr>
          <a:xfrm>
            <a:off x="10099274" y="1105521"/>
            <a:ext cx="1946405" cy="4601595"/>
          </a:xfrm>
          <a:prstGeom prst="rect">
            <a:avLst/>
          </a:prstGeom>
          <a:solidFill>
            <a:srgbClr val="E1EFD8">
              <a:alpha val="2588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54;p13">
            <a:extLst>
              <a:ext uri="{FF2B5EF4-FFF2-40B4-BE49-F238E27FC236}">
                <a16:creationId xmlns="" xmlns:a16="http://schemas.microsoft.com/office/drawing/2014/main" id="{A8F3CA60-9A04-6DB4-A997-C257A6E08323}"/>
              </a:ext>
            </a:extLst>
          </p:cNvPr>
          <p:cNvSpPr/>
          <p:nvPr/>
        </p:nvSpPr>
        <p:spPr>
          <a:xfrm>
            <a:off x="2939425" y="1059207"/>
            <a:ext cx="1946405" cy="4601595"/>
          </a:xfrm>
          <a:prstGeom prst="rect">
            <a:avLst/>
          </a:prstGeom>
          <a:solidFill>
            <a:srgbClr val="E1EFD8">
              <a:alpha val="2588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899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 РАХМЕТ! 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729655" y="1529255"/>
            <a:ext cx="7152291" cy="5192219"/>
            <a:chOff x="8607087" y="3323424"/>
            <a:chExt cx="3749905" cy="294139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9661743" y="3355413"/>
              <a:ext cx="2695249" cy="434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kern="50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8 (7172) 28-09-50</a:t>
              </a:r>
              <a:endParaRPr lang="ru-RU" sz="24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2" descr="Контакты - Мебель на заказ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384" y="3323424"/>
              <a:ext cx="606392" cy="284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Infográfico: o método por trás de um email de marketing da Apple –  MacMagaz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6188" y="3702226"/>
              <a:ext cx="403497" cy="403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8607087" y="3780767"/>
              <a:ext cx="2737286" cy="434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36195" algn="r"/>
              <a:r>
                <a:rPr lang="ru-RU" sz="2400" kern="50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i-rrd2021@mail.ru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9123464" y="5150238"/>
              <a:ext cx="409628" cy="296647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Овал 11"/>
            <p:cNvSpPr/>
            <p:nvPr/>
          </p:nvSpPr>
          <p:spPr>
            <a:xfrm>
              <a:off x="9162204" y="4153265"/>
              <a:ext cx="403840" cy="358803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Овал 12"/>
            <p:cNvSpPr/>
            <p:nvPr/>
          </p:nvSpPr>
          <p:spPr>
            <a:xfrm>
              <a:off x="9152472" y="4640775"/>
              <a:ext cx="413505" cy="380756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9711154" y="5134718"/>
              <a:ext cx="2452661" cy="113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kern="50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Балаларды </a:t>
              </a:r>
              <a:r>
                <a:rPr lang="ru-RU" sz="2400" kern="50" dirty="0" err="1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ерте</a:t>
              </a:r>
              <a:r>
                <a:rPr lang="ru-RU" sz="2400" kern="50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 </a:t>
              </a:r>
              <a:r>
                <a:rPr lang="ru-RU" sz="2400" kern="50" dirty="0" err="1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дамыту</a:t>
              </a:r>
              <a:r>
                <a:rPr lang="ru-RU" sz="2400" kern="50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 институты 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661743" y="4206122"/>
              <a:ext cx="2452661" cy="434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50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doshkola_kz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688471" y="4568389"/>
              <a:ext cx="2452661" cy="1477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kern="50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Мектепке </a:t>
              </a:r>
              <a:r>
                <a:rPr lang="ru-RU" sz="2400" kern="50" dirty="0" err="1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дейінгі</a:t>
              </a:r>
              <a:r>
                <a:rPr lang="ru-RU" sz="2400" kern="50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 </a:t>
              </a:r>
              <a:r>
                <a:rPr lang="ru-RU" sz="2400" kern="50" dirty="0" err="1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ұйым</a:t>
              </a:r>
              <a:r>
                <a:rPr lang="ru-RU" sz="2400" kern="50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 </a:t>
              </a:r>
              <a:r>
                <a:rPr lang="ru-RU" sz="2400" kern="50" dirty="0" err="1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педагогтері</a:t>
              </a:r>
              <a:r>
                <a:rPr lang="ru-RU" sz="2400" kern="50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 (клуб) </a:t>
              </a:r>
            </a:p>
          </p:txBody>
        </p:sp>
      </p:grpSp>
      <p:pic>
        <p:nvPicPr>
          <p:cNvPr id="17" name="Picture 2" descr="Diary Png - Paper And Pencil Png Transparent PNG - 3123x1665 - Free  Download on Nice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70" y="2515430"/>
            <a:ext cx="3111387" cy="18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0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90" y="1253331"/>
            <a:ext cx="12060620" cy="4351338"/>
          </a:xfrm>
        </p:spPr>
        <p:txBody>
          <a:bodyPr>
            <a:normAutofit/>
          </a:bodyPr>
          <a:lstStyle/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5850890" algn="l"/>
              </a:tabLst>
            </a:pPr>
            <a:r>
              <a:rPr lang="kk-KZ" sz="32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Целью</a:t>
            </a:r>
            <a:r>
              <a:rPr lang="kk-KZ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32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дошкольного</a:t>
            </a:r>
            <a:r>
              <a:rPr lang="kk-KZ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32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воспитания</a:t>
            </a:r>
            <a:r>
              <a:rPr lang="kk-KZ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kk-KZ" sz="32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обучения</a:t>
            </a:r>
            <a:r>
              <a:rPr lang="kk-KZ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32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является</a:t>
            </a:r>
            <a:r>
              <a:rPr lang="kk-KZ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раскрытие</a:t>
            </a:r>
            <a:r>
              <a:rPr lang="kk-K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потенциала</a:t>
            </a:r>
            <a:r>
              <a:rPr lang="kk-K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kk-KZ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полноценного</a:t>
            </a:r>
            <a:r>
              <a:rPr lang="kk-K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развития</a:t>
            </a:r>
            <a:r>
              <a:rPr lang="kk-K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каждого</a:t>
            </a:r>
            <a:r>
              <a:rPr lang="kk-K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ребенка</a:t>
            </a:r>
            <a:r>
              <a:rPr lang="kk-K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kk-K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основе</a:t>
            </a:r>
            <a:r>
              <a:rPr lang="kk-K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общечеловеческих</a:t>
            </a:r>
            <a:r>
              <a:rPr lang="kk-K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kk-KZ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национальных</a:t>
            </a:r>
            <a:r>
              <a:rPr lang="kk-K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ценностей</a:t>
            </a:r>
            <a:r>
              <a:rPr lang="kk-K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</a:t>
            </a:r>
            <a:r>
              <a:rPr lang="kk-KZ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учетом</a:t>
            </a:r>
            <a:r>
              <a:rPr lang="kk-K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его</a:t>
            </a:r>
            <a:r>
              <a:rPr lang="kk-K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интересов</a:t>
            </a:r>
            <a:r>
              <a:rPr lang="kk-K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особенностей</a:t>
            </a:r>
            <a:r>
              <a:rPr lang="kk-K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kk-KZ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потребностей</a:t>
            </a:r>
            <a:r>
              <a:rPr lang="kk-K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5850890" algn="l"/>
              </a:tabLst>
            </a:pPr>
            <a:endParaRPr lang="x-non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150640-918A-2DB4-0413-4ABF058BE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981" y="3862608"/>
            <a:ext cx="3422381" cy="22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5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6CE6492-63A8-1569-F338-D1434BA006D1}"/>
              </a:ext>
            </a:extLst>
          </p:cNvPr>
          <p:cNvSpPr/>
          <p:nvPr/>
        </p:nvSpPr>
        <p:spPr>
          <a:xfrm>
            <a:off x="378372" y="819807"/>
            <a:ext cx="11508828" cy="5707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7FDDB3-D861-AD3A-6FE9-FC10EF830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4" y="231118"/>
            <a:ext cx="11771586" cy="6490357"/>
          </a:xfrm>
        </p:spPr>
        <p:txBody>
          <a:bodyPr>
            <a:no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5850890" algn="l"/>
              </a:tabLst>
            </a:pPr>
            <a:r>
              <a:rPr lang="kk-KZ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</a:t>
            </a:r>
            <a:r>
              <a:rPr lang="kk-KZ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</a:t>
            </a:r>
            <a:r>
              <a:rPr lang="kk-KZ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x-none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5850890" algn="l"/>
              </a:tabLst>
            </a:pP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благоприятной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развивающей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безопасной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образовательной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 том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числе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инклюзивной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среды, с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учетом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индивидуальных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способностей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потребностей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каждого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ребенка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x-non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5850890" algn="l"/>
              </a:tabLst>
            </a:pP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охрана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жизни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укрепление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здоровья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детей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основ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здорового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образа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жизни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навыков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безопасного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поведения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x-non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5850890" algn="l"/>
              </a:tabLst>
            </a:pP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двигательных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адаптационных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коммуникативных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эмоциональных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социальных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когнитивных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навыков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воспитанников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x-non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5850890" algn="l"/>
              </a:tabLst>
            </a:pP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привитие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любви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Родине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родному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языку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основам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национальной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идентичности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гражданства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патриотизма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x-non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5850890" algn="l"/>
              </a:tabLst>
            </a:pP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физической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психологической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эмоциональной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социальной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готовности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ребенка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обучению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школе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предоставление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равных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стартовых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возможностей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E70B59F-6E38-9E0A-7758-99839F5D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F0C577-C9C6-3D79-9853-6AB67C086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9" y="136525"/>
            <a:ext cx="11666482" cy="6584950"/>
          </a:xfrm>
        </p:spPr>
        <p:txBody>
          <a:bodyPr>
            <a:no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5850890" algn="l"/>
              </a:tabLst>
            </a:pPr>
            <a:r>
              <a:rPr lang="kk-KZ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kk-KZ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едагогам</a:t>
            </a:r>
            <a:r>
              <a:rPr lang="kk-K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рекомендуется</a:t>
            </a:r>
            <a:r>
              <a:rPr lang="kk-K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ориентироваться</a:t>
            </a:r>
            <a:r>
              <a:rPr lang="kk-K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kk-K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следующие</a:t>
            </a:r>
            <a:r>
              <a:rPr lang="kk-K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принципы</a:t>
            </a:r>
            <a:r>
              <a:rPr lang="kk-K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x-none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5850890" algn="l"/>
              </a:tabLst>
            </a:pPr>
            <a:r>
              <a:rPr lang="kk-K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обучение</a:t>
            </a:r>
            <a:r>
              <a:rPr lang="kk-K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через</a:t>
            </a:r>
            <a:r>
              <a:rPr lang="kk-K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игру</a:t>
            </a:r>
            <a:endParaRPr lang="x-non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5850890" algn="l"/>
              </a:tabLst>
            </a:pPr>
            <a:r>
              <a:rPr lang="kk-K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</a:t>
            </a:r>
            <a:r>
              <a:rPr lang="kk-K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детей</a:t>
            </a:r>
            <a:r>
              <a:rPr lang="kk-K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через</a:t>
            </a:r>
            <a:r>
              <a:rPr lang="kk-K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интеграцию</a:t>
            </a:r>
            <a:r>
              <a:rPr lang="kk-K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видов</a:t>
            </a:r>
            <a:r>
              <a:rPr lang="kk-K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детской</a:t>
            </a:r>
            <a:r>
              <a:rPr lang="kk-K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деятельности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kk-K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tabLst>
                <a:tab pos="5850890" algn="l"/>
              </a:tabLst>
            </a:pPr>
            <a:r>
              <a:rPr lang="kk-KZ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игровая</a:t>
            </a:r>
            <a:r>
              <a:rPr lang="kk-KZ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tabLst>
                <a:tab pos="5850890" algn="l"/>
              </a:tabLst>
            </a:pPr>
            <a:r>
              <a:rPr lang="kk-KZ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двигательная</a:t>
            </a:r>
            <a:r>
              <a:rPr lang="kk-KZ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tabLst>
                <a:tab pos="5850890" algn="l"/>
              </a:tabLst>
            </a:pPr>
            <a:r>
              <a:rPr lang="kk-KZ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познавательная</a:t>
            </a:r>
            <a:r>
              <a:rPr lang="kk-KZ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tabLst>
                <a:tab pos="5850890" algn="l"/>
              </a:tabLst>
            </a:pPr>
            <a:r>
              <a:rPr lang="kk-KZ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творческая</a:t>
            </a:r>
            <a:r>
              <a:rPr lang="kk-KZ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tabLst>
                <a:tab pos="5850890" algn="l"/>
              </a:tabLst>
            </a:pPr>
            <a:r>
              <a:rPr lang="kk-KZ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исследовательская</a:t>
            </a:r>
            <a:r>
              <a:rPr lang="kk-KZ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tabLst>
                <a:tab pos="5850890" algn="l"/>
              </a:tabLst>
            </a:pPr>
            <a:r>
              <a:rPr lang="kk-KZ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трудовая</a:t>
            </a:r>
            <a:r>
              <a:rPr lang="kk-KZ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tabLst>
                <a:tab pos="5850890" algn="l"/>
              </a:tabLst>
            </a:pPr>
            <a:r>
              <a:rPr lang="kk-KZ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эксперимент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tabLst>
                <a:tab pos="5850890" algn="l"/>
              </a:tabLst>
            </a:pPr>
            <a:r>
              <a:rPr lang="kk-KZ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самостоятельная</a:t>
            </a:r>
            <a:r>
              <a:rPr lang="kk-KZ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деятельность</a:t>
            </a:r>
            <a:r>
              <a:rPr lang="kk-KZ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детей</a:t>
            </a:r>
            <a:r>
              <a:rPr lang="kk-KZ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tabLst>
                <a:tab pos="5850890" algn="l"/>
              </a:tabLst>
            </a:pPr>
            <a:r>
              <a:rPr lang="kk-KZ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самообслуживание</a:t>
            </a:r>
            <a:endParaRPr lang="x-none" sz="2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B8AFE4C-3906-236E-4FD0-CCCA5915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7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4CFB624-3F7E-B84A-191C-53B9A1A9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AD6C0E84-1BAC-9A5C-CD71-523F68014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67" y="-63530"/>
            <a:ext cx="5888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x-non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НОРМАТИВНОЕ ПРАВОВОЕ ОБЕСПЕЧЕНИЕ </a:t>
            </a:r>
            <a:endParaRPr kumimoji="0" lang="ru-RU" altLang="x-non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81EF1523-CC18-6A83-0ED4-03EBD7A8D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63" y="136525"/>
            <a:ext cx="12268200" cy="704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  <a:tab pos="3667125" algn="l"/>
                <a:tab pos="4486275" algn="l"/>
                <a:tab pos="569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  <a:tab pos="3667125" algn="l"/>
                <a:tab pos="4486275" algn="l"/>
                <a:tab pos="569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  <a:tab pos="3667125" algn="l"/>
                <a:tab pos="4486275" algn="l"/>
                <a:tab pos="569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  <a:tab pos="3667125" algn="l"/>
                <a:tab pos="4486275" algn="l"/>
                <a:tab pos="569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  <a:tab pos="3667125" algn="l"/>
                <a:tab pos="4486275" algn="l"/>
                <a:tab pos="569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  <a:tab pos="3667125" algn="l"/>
                <a:tab pos="4486275" algn="l"/>
                <a:tab pos="569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  <a:tab pos="3667125" algn="l"/>
                <a:tab pos="4486275" algn="l"/>
                <a:tab pos="569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  <a:tab pos="3667125" algn="l"/>
                <a:tab pos="4486275" algn="l"/>
                <a:tab pos="569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  <a:tab pos="3667125" algn="l"/>
                <a:tab pos="4486275" algn="l"/>
                <a:tab pos="569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Дошкольные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предшкольные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классы </a:t>
            </a: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руководствуются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kumimoji="0" lang="kk-KZ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Республики Казахстан 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образовании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https://adilet.zan.kz/rus/docs/Z070000319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_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Республики Казахстан 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статусе педагог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https://adilet.zan.kz/rus/docs/Z1900000293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kk-KZ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Республики Казахстан 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правах ребенка в Республике Казахстан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https://adilet.zan.kz/rus/docs/Z020000345_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kk-KZ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Республики Казахстан 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безопасности игрушек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x-non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https://adilet.zan.kz/rus/docs/Z070000306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kk-KZ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Республики Казахстан 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социальной и медико-педагогической коррекционной поддержке детей с ограниченными возможностями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https://adilet.zan.kz/rus/docs/Z020000343_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kk-KZ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Модель развития дошкольного воспитания и обучения 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7"/>
              </a:rPr>
              <a:t>https://adilet.zan.kz/rus/docs/P2100000137</a:t>
            </a:r>
            <a:r>
              <a:rPr kumimoji="0" lang="ru-RU" altLang="x-none" sz="16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kumimoji="0" lang="ru-RU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Санитарные правила 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Санитарно-эпидемиологических требований к дошкольным организациям и домам ребенка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https://adilet.zan.kz/rus/docs/V2100023469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осударственны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общеобязательны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стандарт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образования всех уровней образования 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https://adilet.zan.kz/kaz/docs/V1800017669</a:t>
            </a:r>
            <a:endParaRPr kumimoji="0" lang="kk-KZ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kumimoji="0" lang="ru-RU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иповы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план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дошкольного воспитания и обучения Республики Казахстан 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https://adilet.zan.kz/rus/docs/V1200008275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kk-KZ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ru-RU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Типовы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программ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дошкольного воспитания и обучения 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https://adilet.zan.kz/rus/docs/V1600014235/history</a:t>
            </a:r>
            <a:r>
              <a:rPr kumimoji="0" lang="kk-KZ" altLang="x-none" sz="16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kk-KZ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Типовые правила деятельности организаций образования соответствующих типов и видов 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https://adilet.zan.kz/rus/docs/V1800017657</a:t>
            </a:r>
            <a:endParaRPr kumimoji="0" lang="ru-RU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типового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договора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оказания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услуг </a:t>
            </a: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дошкольных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https://adilet.zan.kz/rus/docs/V1600013227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kk-KZ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Типовые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штаты </a:t>
            </a: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государственных </a:t>
            </a: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https://adilet.zan.kz/rus/docs/P080000077_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kk-KZ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ru-RU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Типовы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квалификационны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должностей педагогических работников и приравненных к ним лиц 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https://adilet.zan.kz/rus/docs/V090005750_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kk-KZ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kk-KZ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Нормы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оснащения оборудованием и мебелью 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https://adilet.zan.kz/rus/docs/V1600013272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ru-RU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Типовы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правил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организации работы Попечительского совета и порядок его избрания в организациях образования 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https://adilet.zan.kz/rus/docs/V1700015584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kk-KZ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kumimoji="0" lang="ru-RU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оснащению организаций дошкольного и среднего образования системами видеонаблюдения 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https://adilet.zan.kz/rus/docs/V1900018239/info</a:t>
            </a:r>
            <a:r>
              <a:rPr kumimoji="0" lang="kk-KZ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kk-KZ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оказания государственных услуг в сфере дошкольного образования </a:t>
            </a:r>
            <a:r>
              <a:rPr kumimoji="0" lang="en-US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://</a:t>
            </a:r>
            <a:r>
              <a:rPr kumimoji="0" lang="en-US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adilet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.</a:t>
            </a:r>
            <a:r>
              <a:rPr kumimoji="0" lang="en-US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zan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.</a:t>
            </a:r>
            <a:r>
              <a:rPr kumimoji="0" lang="en-US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kz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/</a:t>
            </a:r>
            <a:r>
              <a:rPr kumimoji="0" lang="en-US" altLang="x-non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rus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/</a:t>
            </a:r>
            <a:r>
              <a:rPr kumimoji="0" lang="en-US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docs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/</a:t>
            </a:r>
            <a:r>
              <a:rPr kumimoji="0" lang="en-US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V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2000020883</a:t>
            </a:r>
            <a:endParaRPr kumimoji="0" lang="ru-RU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учебников для организаций среднего образования, учебно-методических комплексов для дошкольных организаций, организаций среднего образования, в том числе в электронной форме 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https://adilet.zan.kz/rus/docs/V2000020708</a:t>
            </a:r>
            <a:r>
              <a:rPr kumimoji="0" lang="ru-RU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7538" algn="l"/>
                <a:tab pos="3667125" algn="l"/>
                <a:tab pos="4486275" algn="l"/>
                <a:tab pos="5695950" algn="l"/>
              </a:tabLst>
            </a:pPr>
            <a:endParaRPr kumimoji="0" lang="ru-RU" altLang="x-non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F223A78F-F753-8CA0-3C58-C68AEBD73B47}"/>
              </a:ext>
            </a:extLst>
          </p:cNvPr>
          <p:cNvSpPr/>
          <p:nvPr/>
        </p:nvSpPr>
        <p:spPr>
          <a:xfrm>
            <a:off x="10720551" y="52801"/>
            <a:ext cx="1332185" cy="1124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/>
              <a:t>19</a:t>
            </a:r>
            <a:endParaRPr lang="x-none" sz="4400" dirty="0"/>
          </a:p>
        </p:txBody>
      </p:sp>
    </p:spTree>
    <p:extLst>
      <p:ext uri="{BB962C8B-B14F-4D97-AF65-F5344CB8AC3E}">
        <p14:creationId xmlns:p14="http://schemas.microsoft.com/office/powerpoint/2010/main" val="355966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61362B-D22E-43CB-DBE2-FA8082865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55" y="0"/>
            <a:ext cx="12029090" cy="856703"/>
          </a:xfrm>
        </p:spPr>
        <p:txBody>
          <a:bodyPr>
            <a:noAutofit/>
          </a:bodyPr>
          <a:lstStyle/>
          <a:p>
            <a:pPr indent="450215" algn="just">
              <a:lnSpc>
                <a:spcPct val="100000"/>
              </a:lnSpc>
              <a:spcAft>
                <a:spcPts val="800"/>
              </a:spcAft>
            </a:pPr>
            <a:r>
              <a:rPr lang="kk-K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ДОШКОЛЬНЫЕ ОРГАНИЗАЦИИ ОСУЩЕСТВЛЯЮТ ВОСПИТАТЕЛЬНО-ОБРАЗОВАТЕЛЬНЫЙ ПРОЦЕСС В СООТВЕТСТВИИ С:</a:t>
            </a: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42E885-BBCC-B14C-FB15-EFF685DA4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34" y="1590683"/>
            <a:ext cx="11537731" cy="435133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Государственным общеобязательным стандартом дошкольного воспитания и обучения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Типовыми правилами деятельности дошкольных организаций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Типовыми учебными планами дошкольного воспитания и обучения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Типовой учебной программой дошкольного воспитания и обучения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Образовательными программами, разработанными для дошкольных организаций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B31946-AB11-835D-063E-7F3A8B4D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3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61362B-D22E-43CB-DBE2-FA8082865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55" y="136525"/>
            <a:ext cx="12029090" cy="856703"/>
          </a:xfrm>
        </p:spPr>
        <p:txBody>
          <a:bodyPr>
            <a:noAutofit/>
          </a:bodyPr>
          <a:lstStyle/>
          <a:p>
            <a:pPr indent="450215" algn="just">
              <a:lnSpc>
                <a:spcPct val="100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ВСЕСТОРОННЕЕ РАЗВИТИЕ ЛИЧНОСТИ ВОСПИТАННИКОВ РЕАЛИЗУЕТСЯ ПО СЛЕДУЮЩИМ НАПРАВЛЕНИЯМ:</a:t>
            </a:r>
            <a:endParaRPr lang="x-non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42E885-BBCC-B14C-FB15-EFF685DA4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11" y="2110034"/>
            <a:ext cx="11537731" cy="379806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физическое развитие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развитие коммуникативных навыков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развитие познавательных и интеллектуальных навыков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развитие творческих навыков, исследовательской деятельности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формирование социально-эмоциональных навыков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B31946-AB11-835D-063E-7F3A8B4D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AA196-378B-4E34-85CE-A28CFE21B26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73979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3843</Words>
  <Application>Microsoft Office PowerPoint</Application>
  <PresentationFormat>Широкоэкранный</PresentationFormat>
  <Paragraphs>688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30</vt:i4>
      </vt:variant>
    </vt:vector>
  </HeadingPairs>
  <TitlesOfParts>
    <vt:vector size="46" baseType="lpstr">
      <vt:lpstr>DejaVu Sans</vt:lpstr>
      <vt:lpstr>PMingLiU</vt:lpstr>
      <vt:lpstr>Quattrocento Sans</vt:lpstr>
      <vt:lpstr>SimSun</vt:lpstr>
      <vt:lpstr>Arial</vt:lpstr>
      <vt:lpstr>Calibri</vt:lpstr>
      <vt:lpstr>Calibri Light</vt:lpstr>
      <vt:lpstr>Times New Roman</vt:lpstr>
      <vt:lpstr>Wingdings</vt:lpstr>
      <vt:lpstr>Wingdings 3</vt:lpstr>
      <vt:lpstr>1_Тема Office</vt:lpstr>
      <vt:lpstr>2_Тема Office</vt:lpstr>
      <vt:lpstr>3_Тема Office</vt:lpstr>
      <vt:lpstr>1_Office Theme</vt:lpstr>
      <vt:lpstr>4_Тема Office</vt:lpstr>
      <vt:lpstr>Office Theme</vt:lpstr>
      <vt:lpstr>ҚАЗАҚСТАН РЕСПУБЛИКАСЫ ОҚУ-АҒАРТУ МИНИСТРЛІГІ  БАЛАЛАРДЫ ЕРТЕ ДАМЫТУ ИНСТИТУТЫ</vt:lpstr>
      <vt:lpstr>ДОШКОЛЬНОЕ ВОСПИТАНИЕ И 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ДОШКОЛЬНЫЕ ОРГАНИЗАЦИИ ОСУЩЕСТВЛЯЮТ ВОСПИТАТЕЛЬНО-ОБРАЗОВАТЕЛЬНЫЙ ПРОЦЕСС В СООТВЕТСТВИИ С:</vt:lpstr>
      <vt:lpstr>ВСЕСТОРОННЕЕ РАЗВИТИЕ ЛИЧНОСТИ ВОСПИТАННИКОВ РЕАЛИЗУЕТСЯ ПО СЛЕДУЮЩИМ НАПРАВЛЕНИЯМ:</vt:lpstr>
      <vt:lpstr>ФОРМИРОВАНИЕ НАВЫКОВ И РАЗВИТИЕ ДЕТЕЙ ОСУЩЕСТВЛЯЕТСЯ ПОСРЕДСТВОМ ИНТЕГРАЦИИ СЛЕДУЮЩИХ ОД:</vt:lpstr>
      <vt:lpstr>Презентация PowerPoint</vt:lpstr>
      <vt:lpstr>Презентация PowerPoint</vt:lpstr>
      <vt:lpstr>Рекомендуется: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Типовой учебной программы ДВО в соответствии с ТУП и Стандартом включает:</vt:lpstr>
      <vt:lpstr> ОРГАНИЗАЦИЯ ПЕДАГОГИЧЕСКОГО ПРОЦЕССА </vt:lpstr>
      <vt:lpstr>ПРОДОЛЖИТЕЛЬНОСТЬ ОСВОЕНИЯ ПРОГРАММЫ</vt:lpstr>
      <vt:lpstr>ТРЕБОВАНИЯ К СРОКУ ОБУЧЕНИЯ</vt:lpstr>
      <vt:lpstr>ТРЕБОВАНИЯ К ОРГАНИЗАЦИИ  ПРЕДМЕТНО-ПРОСТРАНСТВЕННОЙ РАЗВИВАЮЩЕЙ СРЕДЫ</vt:lpstr>
      <vt:lpstr>ТРЕБОВАНИЯ К ПЕДАГОГУ </vt:lpstr>
      <vt:lpstr>ПРОФЕССИОНАЛЬНЫЕ ПЕДАГОГИЧЕСКИЕ КОНКУРСЫ ДЛЯ ПЕДАГОГОВ: </vt:lpstr>
      <vt:lpstr>Презентация PowerPoint</vt:lpstr>
      <vt:lpstr>Презентация PowerPoint</vt:lpstr>
      <vt:lpstr>В ТЕЧЕНИИ ГОДА БУДУТ ПРОВЕДЕНЫ СЛЕДУЮЩИЕ КОНКУРСЫ ДЛЯ ДЕТЕЙ: </vt:lpstr>
      <vt:lpstr>НАЗАРЛАРЫҢЫЗҒА РАХМЕТ!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РЦДД</cp:lastModifiedBy>
  <cp:revision>42</cp:revision>
  <dcterms:created xsi:type="dcterms:W3CDTF">2021-12-01T11:03:10Z</dcterms:created>
  <dcterms:modified xsi:type="dcterms:W3CDTF">2022-08-17T12:59:59Z</dcterms:modified>
</cp:coreProperties>
</file>