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90" r:id="rId2"/>
    <p:sldMasterId id="2147483702" r:id="rId3"/>
    <p:sldMasterId id="2147483714" r:id="rId4"/>
    <p:sldMasterId id="2147483727" r:id="rId5"/>
    <p:sldMasterId id="2147483739" r:id="rId6"/>
  </p:sldMasterIdLst>
  <p:notesMasterIdLst>
    <p:notesMasterId r:id="rId37"/>
  </p:notesMasterIdLst>
  <p:sldIdLst>
    <p:sldId id="262" r:id="rId7"/>
    <p:sldId id="257" r:id="rId8"/>
    <p:sldId id="264" r:id="rId9"/>
    <p:sldId id="263" r:id="rId10"/>
    <p:sldId id="265" r:id="rId11"/>
    <p:sldId id="266" r:id="rId12"/>
    <p:sldId id="267" r:id="rId13"/>
    <p:sldId id="268" r:id="rId14"/>
    <p:sldId id="269" r:id="rId15"/>
    <p:sldId id="270" r:id="rId16"/>
    <p:sldId id="271" r:id="rId17"/>
    <p:sldId id="272" r:id="rId18"/>
    <p:sldId id="273" r:id="rId19"/>
    <p:sldId id="285" r:id="rId20"/>
    <p:sldId id="286" r:id="rId21"/>
    <p:sldId id="287" r:id="rId22"/>
    <p:sldId id="256" r:id="rId23"/>
    <p:sldId id="274" r:id="rId24"/>
    <p:sldId id="288" r:id="rId25"/>
    <p:sldId id="289" r:id="rId26"/>
    <p:sldId id="275" r:id="rId27"/>
    <p:sldId id="276" r:id="rId28"/>
    <p:sldId id="277" r:id="rId29"/>
    <p:sldId id="293" r:id="rId30"/>
    <p:sldId id="294" r:id="rId31"/>
    <p:sldId id="295" r:id="rId32"/>
    <p:sldId id="290" r:id="rId33"/>
    <p:sldId id="291" r:id="rId34"/>
    <p:sldId id="292" r:id="rId35"/>
    <p:sldId id="260"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1226" autoAdjust="0"/>
  </p:normalViewPr>
  <p:slideViewPr>
    <p:cSldViewPr snapToGrid="0">
      <p:cViewPr varScale="1">
        <p:scale>
          <a:sx n="113" d="100"/>
          <a:sy n="113" d="100"/>
        </p:scale>
        <p:origin x="396" y="108"/>
      </p:cViewPr>
      <p:guideLst/>
    </p:cSldViewPr>
  </p:slideViewPr>
  <p:notesTextViewPr>
    <p:cViewPr>
      <p:scale>
        <a:sx n="1" d="1"/>
        <a:sy n="1" d="1"/>
      </p:scale>
      <p:origin x="0" y="0"/>
    </p:cViewPr>
  </p:notesTextViewPr>
  <p:sorterViewPr>
    <p:cViewPr>
      <p:scale>
        <a:sx n="100" d="100"/>
        <a:sy n="100" d="100"/>
      </p:scale>
      <p:origin x="0" y="-21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D4B9C-C7B0-4671-AC18-61BA041085D2}" type="datetimeFigureOut">
              <a:rPr lang="x-none" smtClean="0"/>
              <a:t>17-там-22</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15D2B-B7D3-4FC1-BF1F-17B45672438B}" type="slidenum">
              <a:rPr lang="x-none" smtClean="0"/>
              <a:t>‹#›</a:t>
            </a:fld>
            <a:endParaRPr lang="x-none"/>
          </a:p>
        </p:txBody>
      </p:sp>
    </p:spTree>
    <p:extLst>
      <p:ext uri="{BB962C8B-B14F-4D97-AF65-F5344CB8AC3E}">
        <p14:creationId xmlns:p14="http://schemas.microsoft.com/office/powerpoint/2010/main" val="46886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9690" tIns="39845" rIns="79690" bIns="39845">
            <a:normAutofit/>
          </a:bodyPr>
          <a:lstStyle/>
          <a:p>
            <a:endParaRPr/>
          </a:p>
        </p:txBody>
      </p:sp>
    </p:spTree>
    <p:extLst>
      <p:ext uri="{BB962C8B-B14F-4D97-AF65-F5344CB8AC3E}">
        <p14:creationId xmlns:p14="http://schemas.microsoft.com/office/powerpoint/2010/main" val="217186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7edc9de72_0_11:notes"/>
          <p:cNvSpPr txBox="1">
            <a:spLocks noGrp="1"/>
          </p:cNvSpPr>
          <p:nvPr>
            <p:ph type="body" idx="1"/>
          </p:nvPr>
        </p:nvSpPr>
        <p:spPr>
          <a:xfrm>
            <a:off x="685802" y="4400556"/>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127edc9de72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62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A78CEFB-0CE6-4B6C-8820-139B364F32B4}" type="datetimeFigureOut">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C87DAD9-4EFD-476D-B59C-217AE6F2D5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43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78CEFB-0CE6-4B6C-8820-139B364F32B4}" type="datetimeFigureOut">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C87DAD9-4EFD-476D-B59C-217AE6F2D5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458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78CEFB-0CE6-4B6C-8820-139B364F32B4}" type="datetimeFigureOut">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C87DAD9-4EFD-476D-B59C-217AE6F2D5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993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53F951A-3C50-4946-929A-F59B77118152}" type="datetime1">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77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4E18B6-E79C-4A5D-A2A5-AFD519856AA7}" type="datetime1">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7125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C6BD71B-4BD7-42AC-AFBF-6BAA7D2FC436}" type="datetime1">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15174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0E06A06-E128-47A4-B296-A47CDE7EAF5A}" type="datetime1">
              <a:rPr lang="ru-RU" smtClean="0">
                <a:solidFill>
                  <a:prstClr val="black">
                    <a:tint val="75000"/>
                  </a:prstClr>
                </a:solidFill>
              </a:rPr>
              <a:pPr/>
              <a:t>17.08.2022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08294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1C8F109-8B50-4513-9D20-A98207142355}" type="datetime1">
              <a:rPr lang="ru-RU" smtClean="0">
                <a:solidFill>
                  <a:prstClr val="black">
                    <a:tint val="75000"/>
                  </a:prstClr>
                </a:solidFill>
              </a:rPr>
              <a:pPr/>
              <a:t>17.08.2022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378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1E5016D-E415-49BA-9C5B-1B6B5AF3167A}" type="datetime1">
              <a:rPr lang="ru-RU" smtClean="0">
                <a:solidFill>
                  <a:prstClr val="black">
                    <a:tint val="75000"/>
                  </a:prstClr>
                </a:solidFill>
              </a:rPr>
              <a:pPr/>
              <a:t>17.08.2022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43259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DFD048-C0FD-4E59-A25D-67FBF3168E64}" type="datetime1">
              <a:rPr lang="ru-RU" smtClean="0">
                <a:solidFill>
                  <a:prstClr val="black">
                    <a:tint val="75000"/>
                  </a:prstClr>
                </a:solidFill>
              </a:rPr>
              <a:pPr/>
              <a:t>17.08.2022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1518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3CF464E-435E-4296-A3CE-CF6E7A13AA55}" type="datetime1">
              <a:rPr lang="ru-RU" smtClean="0">
                <a:solidFill>
                  <a:prstClr val="black">
                    <a:tint val="75000"/>
                  </a:prstClr>
                </a:solidFill>
              </a:rPr>
              <a:pPr/>
              <a:t>17.08.2022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492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78CEFB-0CE6-4B6C-8820-139B364F32B4}" type="datetimeFigureOut">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C87DAD9-4EFD-476D-B59C-217AE6F2D5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56302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EC737C4-9302-400E-AC0F-4C63DF7F5E00}" type="datetime1">
              <a:rPr lang="ru-RU" smtClean="0">
                <a:solidFill>
                  <a:prstClr val="black">
                    <a:tint val="75000"/>
                  </a:prstClr>
                </a:solidFill>
              </a:rPr>
              <a:pPr/>
              <a:t>17.08.2022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642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537A1B-2D2F-46B5-B20C-A68DB4E9103B}" type="datetime1">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7316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82883B-9BBB-4832-B76E-424277A04D28}" type="datetime1">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6391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53F951A-3C50-4946-929A-F59B77118152}" type="datetime1">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0654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4E18B6-E79C-4A5D-A2A5-AFD519856AA7}" type="datetime1">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6929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C6BD71B-4BD7-42AC-AFBF-6BAA7D2FC436}" type="datetime1">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3991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0E06A06-E128-47A4-B296-A47CDE7EAF5A}" type="datetime1">
              <a:rPr lang="ru-RU" smtClean="0">
                <a:solidFill>
                  <a:prstClr val="black">
                    <a:tint val="75000"/>
                  </a:prstClr>
                </a:solidFill>
              </a:rPr>
              <a:pPr/>
              <a:t>17.08.2022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0996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1C8F109-8B50-4513-9D20-A98207142355}" type="datetime1">
              <a:rPr lang="ru-RU" smtClean="0">
                <a:solidFill>
                  <a:prstClr val="black">
                    <a:tint val="75000"/>
                  </a:prstClr>
                </a:solidFill>
              </a:rPr>
              <a:pPr/>
              <a:t>17.08.2022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1950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1E5016D-E415-49BA-9C5B-1B6B5AF3167A}" type="datetime1">
              <a:rPr lang="ru-RU" smtClean="0">
                <a:solidFill>
                  <a:prstClr val="black">
                    <a:tint val="75000"/>
                  </a:prstClr>
                </a:solidFill>
              </a:rPr>
              <a:pPr/>
              <a:t>17.08.2022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9232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DFD048-C0FD-4E59-A25D-67FBF3168E64}" type="datetime1">
              <a:rPr lang="ru-RU" smtClean="0">
                <a:solidFill>
                  <a:prstClr val="black">
                    <a:tint val="75000"/>
                  </a:prstClr>
                </a:solidFill>
              </a:rPr>
              <a:pPr/>
              <a:t>17.08.2022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0895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A78CEFB-0CE6-4B6C-8820-139B364F32B4}" type="datetimeFigureOut">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C87DAD9-4EFD-476D-B59C-217AE6F2D5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43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3CF464E-435E-4296-A3CE-CF6E7A13AA55}" type="datetime1">
              <a:rPr lang="ru-RU" smtClean="0">
                <a:solidFill>
                  <a:prstClr val="black">
                    <a:tint val="75000"/>
                  </a:prstClr>
                </a:solidFill>
              </a:rPr>
              <a:pPr/>
              <a:t>17.08.2022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0521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EC737C4-9302-400E-AC0F-4C63DF7F5E00}" type="datetime1">
              <a:rPr lang="ru-RU" smtClean="0">
                <a:solidFill>
                  <a:prstClr val="black">
                    <a:tint val="75000"/>
                  </a:prstClr>
                </a:solidFill>
              </a:rPr>
              <a:pPr/>
              <a:t>17.08.2022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1669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537A1B-2D2F-46B5-B20C-A68DB4E9103B}" type="datetime1">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722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82883B-9BBB-4832-B76E-424277A04D28}" type="datetime1">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2270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E31F0CC-6955-4FAF-8D38-7134B259825A}" type="datetimeFigureOut">
              <a:rPr lang="ru-RU" smtClean="0">
                <a:solidFill>
                  <a:prstClr val="black">
                    <a:tint val="75000"/>
                  </a:prstClr>
                </a:solidFill>
              </a:rPr>
              <a:pPr/>
              <a:t>17.08.2022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D57C6BF-E78A-4BAC-A232-2FC4EC8FC7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42941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31F0CC-6955-4FAF-8D38-7134B259825A}" type="datetimeFigureOut">
              <a:rPr lang="ru-RU" smtClean="0">
                <a:solidFill>
                  <a:prstClr val="black">
                    <a:tint val="75000"/>
                  </a:prstClr>
                </a:solidFill>
              </a:rPr>
              <a:pPr/>
              <a:t>17.08.2022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D57C6BF-E78A-4BAC-A232-2FC4EC8FC7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66087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31F0CC-6955-4FAF-8D38-7134B259825A}" type="datetimeFigureOut">
              <a:rPr lang="ru-RU" smtClean="0">
                <a:solidFill>
                  <a:prstClr val="black">
                    <a:tint val="75000"/>
                  </a:prstClr>
                </a:solidFill>
              </a:rPr>
              <a:pPr/>
              <a:t>17.08.2022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D57C6BF-E78A-4BAC-A232-2FC4EC8FC7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8581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E31F0CC-6955-4FAF-8D38-7134B259825A}" type="datetimeFigureOut">
              <a:rPr lang="ru-RU" smtClean="0">
                <a:solidFill>
                  <a:prstClr val="black">
                    <a:tint val="75000"/>
                  </a:prstClr>
                </a:solidFill>
              </a:rPr>
              <a:pPr/>
              <a:t>17.08.2022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D57C6BF-E78A-4BAC-A232-2FC4EC8FC7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1632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E31F0CC-6955-4FAF-8D38-7134B259825A}" type="datetimeFigureOut">
              <a:rPr lang="ru-RU" smtClean="0">
                <a:solidFill>
                  <a:prstClr val="black">
                    <a:tint val="75000"/>
                  </a:prstClr>
                </a:solidFill>
              </a:rPr>
              <a:pPr/>
              <a:t>17.08.2022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0D57C6BF-E78A-4BAC-A232-2FC4EC8FC7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8074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E31F0CC-6955-4FAF-8D38-7134B259825A}" type="datetimeFigureOut">
              <a:rPr lang="ru-RU" smtClean="0">
                <a:solidFill>
                  <a:prstClr val="black">
                    <a:tint val="75000"/>
                  </a:prstClr>
                </a:solidFill>
              </a:rPr>
              <a:pPr/>
              <a:t>17.08.2022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0D57C6BF-E78A-4BAC-A232-2FC4EC8FC7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712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A78CEFB-0CE6-4B6C-8820-139B364F32B4}" type="datetimeFigureOut">
              <a:rPr lang="ru-RU" smtClean="0">
                <a:solidFill>
                  <a:prstClr val="black">
                    <a:tint val="75000"/>
                  </a:prstClr>
                </a:solidFill>
              </a:rPr>
              <a:pPr/>
              <a:t>17.08.2022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C87DAD9-4EFD-476D-B59C-217AE6F2D5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788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1F0CC-6955-4FAF-8D38-7134B259825A}" type="datetimeFigureOut">
              <a:rPr lang="ru-RU" smtClean="0">
                <a:solidFill>
                  <a:prstClr val="black">
                    <a:tint val="75000"/>
                  </a:prstClr>
                </a:solidFill>
              </a:rPr>
              <a:pPr/>
              <a:t>17.08.2022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0D57C6BF-E78A-4BAC-A232-2FC4EC8FC7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8773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E31F0CC-6955-4FAF-8D38-7134B259825A}" type="datetimeFigureOut">
              <a:rPr lang="ru-RU" smtClean="0">
                <a:solidFill>
                  <a:prstClr val="black">
                    <a:tint val="75000"/>
                  </a:prstClr>
                </a:solidFill>
              </a:rPr>
              <a:pPr/>
              <a:t>17.08.2022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D57C6BF-E78A-4BAC-A232-2FC4EC8FC7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1292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E31F0CC-6955-4FAF-8D38-7134B259825A}" type="datetimeFigureOut">
              <a:rPr lang="ru-RU" smtClean="0">
                <a:solidFill>
                  <a:prstClr val="black">
                    <a:tint val="75000"/>
                  </a:prstClr>
                </a:solidFill>
              </a:rPr>
              <a:pPr/>
              <a:t>17.08.2022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D57C6BF-E78A-4BAC-A232-2FC4EC8FC7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2637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31F0CC-6955-4FAF-8D38-7134B259825A}" type="datetimeFigureOut">
              <a:rPr lang="ru-RU" smtClean="0">
                <a:solidFill>
                  <a:prstClr val="black">
                    <a:tint val="75000"/>
                  </a:prstClr>
                </a:solidFill>
              </a:rPr>
              <a:pPr/>
              <a:t>17.08.2022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D57C6BF-E78A-4BAC-A232-2FC4EC8FC7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3229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31F0CC-6955-4FAF-8D38-7134B259825A}" type="datetimeFigureOut">
              <a:rPr lang="ru-RU" smtClean="0">
                <a:solidFill>
                  <a:prstClr val="black">
                    <a:tint val="75000"/>
                  </a:prstClr>
                </a:solidFill>
              </a:rPr>
              <a:pPr/>
              <a:t>17.08.2022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D57C6BF-E78A-4BAC-A232-2FC4EC8FC7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52920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94954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AA7D511-6C65-407A-8757-A32F22E76FBD}" type="datetimeFigureOut">
              <a:rPr lang="ru-RU" smtClean="0"/>
              <a:t>17.08.2022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B90E62-2923-40A6-9EF3-54B0497ABA72}" type="slidenum">
              <a:rPr lang="ru-RU" smtClean="0"/>
              <a:t>‹#›</a:t>
            </a:fld>
            <a:endParaRPr lang="ru-RU"/>
          </a:p>
        </p:txBody>
      </p:sp>
    </p:spTree>
    <p:extLst>
      <p:ext uri="{BB962C8B-B14F-4D97-AF65-F5344CB8AC3E}">
        <p14:creationId xmlns:p14="http://schemas.microsoft.com/office/powerpoint/2010/main" val="665081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AA7D511-6C65-407A-8757-A32F22E76FBD}" type="datetimeFigureOut">
              <a:rPr lang="ru-RU" smtClean="0"/>
              <a:t>17.08.2022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B90E62-2923-40A6-9EF3-54B0497ABA72}" type="slidenum">
              <a:rPr lang="ru-RU" smtClean="0"/>
              <a:t>‹#›</a:t>
            </a:fld>
            <a:endParaRPr lang="ru-RU"/>
          </a:p>
        </p:txBody>
      </p:sp>
    </p:spTree>
    <p:extLst>
      <p:ext uri="{BB962C8B-B14F-4D97-AF65-F5344CB8AC3E}">
        <p14:creationId xmlns:p14="http://schemas.microsoft.com/office/powerpoint/2010/main" val="549240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AA7D511-6C65-407A-8757-A32F22E76FBD}" type="datetimeFigureOut">
              <a:rPr lang="ru-RU" smtClean="0"/>
              <a:t>17.08.2022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B90E62-2923-40A6-9EF3-54B0497ABA72}" type="slidenum">
              <a:rPr lang="ru-RU" smtClean="0"/>
              <a:t>‹#›</a:t>
            </a:fld>
            <a:endParaRPr lang="ru-RU"/>
          </a:p>
        </p:txBody>
      </p:sp>
    </p:spTree>
    <p:extLst>
      <p:ext uri="{BB962C8B-B14F-4D97-AF65-F5344CB8AC3E}">
        <p14:creationId xmlns:p14="http://schemas.microsoft.com/office/powerpoint/2010/main" val="409886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AA7D511-6C65-407A-8757-A32F22E76FBD}" type="datetimeFigureOut">
              <a:rPr lang="ru-RU" smtClean="0"/>
              <a:t>17.08.2022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B90E62-2923-40A6-9EF3-54B0497ABA72}" type="slidenum">
              <a:rPr lang="ru-RU" smtClean="0"/>
              <a:t>‹#›</a:t>
            </a:fld>
            <a:endParaRPr lang="ru-RU"/>
          </a:p>
        </p:txBody>
      </p:sp>
    </p:spTree>
    <p:extLst>
      <p:ext uri="{BB962C8B-B14F-4D97-AF65-F5344CB8AC3E}">
        <p14:creationId xmlns:p14="http://schemas.microsoft.com/office/powerpoint/2010/main" val="88834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A78CEFB-0CE6-4B6C-8820-139B364F32B4}" type="datetimeFigureOut">
              <a:rPr lang="ru-RU" smtClean="0">
                <a:solidFill>
                  <a:prstClr val="black">
                    <a:tint val="75000"/>
                  </a:prstClr>
                </a:solidFill>
              </a:rPr>
              <a:pPr/>
              <a:t>17.08.2022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C87DAD9-4EFD-476D-B59C-217AE6F2D5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6183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AA7D511-6C65-407A-8757-A32F22E76FBD}" type="datetimeFigureOut">
              <a:rPr lang="ru-RU" smtClean="0"/>
              <a:t>17.08.2022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6B90E62-2923-40A6-9EF3-54B0497ABA72}" type="slidenum">
              <a:rPr lang="ru-RU" smtClean="0"/>
              <a:t>‹#›</a:t>
            </a:fld>
            <a:endParaRPr lang="ru-RU"/>
          </a:p>
        </p:txBody>
      </p:sp>
    </p:spTree>
    <p:extLst>
      <p:ext uri="{BB962C8B-B14F-4D97-AF65-F5344CB8AC3E}">
        <p14:creationId xmlns:p14="http://schemas.microsoft.com/office/powerpoint/2010/main" val="725355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AA7D511-6C65-407A-8757-A32F22E76FBD}" type="datetimeFigureOut">
              <a:rPr lang="ru-RU" smtClean="0"/>
              <a:t>17.08.2022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6B90E62-2923-40A6-9EF3-54B0497ABA72}" type="slidenum">
              <a:rPr lang="ru-RU" smtClean="0"/>
              <a:t>‹#›</a:t>
            </a:fld>
            <a:endParaRPr lang="ru-RU"/>
          </a:p>
        </p:txBody>
      </p:sp>
    </p:spTree>
    <p:extLst>
      <p:ext uri="{BB962C8B-B14F-4D97-AF65-F5344CB8AC3E}">
        <p14:creationId xmlns:p14="http://schemas.microsoft.com/office/powerpoint/2010/main" val="3403090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A7D511-6C65-407A-8757-A32F22E76FBD}" type="datetimeFigureOut">
              <a:rPr lang="ru-RU" smtClean="0"/>
              <a:t>17.08.2022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6B90E62-2923-40A6-9EF3-54B0497ABA72}" type="slidenum">
              <a:rPr lang="ru-RU" smtClean="0"/>
              <a:t>‹#›</a:t>
            </a:fld>
            <a:endParaRPr lang="ru-RU"/>
          </a:p>
        </p:txBody>
      </p:sp>
    </p:spTree>
    <p:extLst>
      <p:ext uri="{BB962C8B-B14F-4D97-AF65-F5344CB8AC3E}">
        <p14:creationId xmlns:p14="http://schemas.microsoft.com/office/powerpoint/2010/main" val="25041730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AA7D511-6C65-407A-8757-A32F22E76FBD}" type="datetimeFigureOut">
              <a:rPr lang="ru-RU" smtClean="0"/>
              <a:t>17.08.2022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B90E62-2923-40A6-9EF3-54B0497ABA72}" type="slidenum">
              <a:rPr lang="ru-RU" smtClean="0"/>
              <a:t>‹#›</a:t>
            </a:fld>
            <a:endParaRPr lang="ru-RU"/>
          </a:p>
        </p:txBody>
      </p:sp>
    </p:spTree>
    <p:extLst>
      <p:ext uri="{BB962C8B-B14F-4D97-AF65-F5344CB8AC3E}">
        <p14:creationId xmlns:p14="http://schemas.microsoft.com/office/powerpoint/2010/main" val="3645387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AA7D511-6C65-407A-8757-A32F22E76FBD}" type="datetimeFigureOut">
              <a:rPr lang="ru-RU" smtClean="0"/>
              <a:t>17.08.2022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B90E62-2923-40A6-9EF3-54B0497ABA72}" type="slidenum">
              <a:rPr lang="ru-RU" smtClean="0"/>
              <a:t>‹#›</a:t>
            </a:fld>
            <a:endParaRPr lang="ru-RU"/>
          </a:p>
        </p:txBody>
      </p:sp>
    </p:spTree>
    <p:extLst>
      <p:ext uri="{BB962C8B-B14F-4D97-AF65-F5344CB8AC3E}">
        <p14:creationId xmlns:p14="http://schemas.microsoft.com/office/powerpoint/2010/main" val="2146546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AA7D511-6C65-407A-8757-A32F22E76FBD}" type="datetimeFigureOut">
              <a:rPr lang="ru-RU" smtClean="0"/>
              <a:t>17.08.2022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B90E62-2923-40A6-9EF3-54B0497ABA72}" type="slidenum">
              <a:rPr lang="ru-RU" smtClean="0"/>
              <a:t>‹#›</a:t>
            </a:fld>
            <a:endParaRPr lang="ru-RU"/>
          </a:p>
        </p:txBody>
      </p:sp>
    </p:spTree>
    <p:extLst>
      <p:ext uri="{BB962C8B-B14F-4D97-AF65-F5344CB8AC3E}">
        <p14:creationId xmlns:p14="http://schemas.microsoft.com/office/powerpoint/2010/main" val="3318745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AA7D511-6C65-407A-8757-A32F22E76FBD}" type="datetimeFigureOut">
              <a:rPr lang="ru-RU" smtClean="0"/>
              <a:t>17.08.2022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B90E62-2923-40A6-9EF3-54B0497ABA72}" type="slidenum">
              <a:rPr lang="ru-RU" smtClean="0"/>
              <a:t>‹#›</a:t>
            </a:fld>
            <a:endParaRPr lang="ru-RU"/>
          </a:p>
        </p:txBody>
      </p:sp>
    </p:spTree>
    <p:extLst>
      <p:ext uri="{BB962C8B-B14F-4D97-AF65-F5344CB8AC3E}">
        <p14:creationId xmlns:p14="http://schemas.microsoft.com/office/powerpoint/2010/main" val="3562179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8/17/2022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974714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0080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2583C5"/>
          </a:solidFill>
        </p:spPr>
        <p:txBody>
          <a:bodyPr wrap="square" lIns="0" tIns="0" rIns="0" bIns="0" rtlCol="0"/>
          <a:lstStyle/>
          <a:p>
            <a:endParaRPr>
              <a:solidFill>
                <a:prstClr val="black"/>
              </a:solidFill>
            </a:endParaRPr>
          </a:p>
        </p:txBody>
      </p:sp>
      <p:sp>
        <p:nvSpPr>
          <p:cNvPr id="17" name="bk object 17"/>
          <p:cNvSpPr/>
          <p:nvPr/>
        </p:nvSpPr>
        <p:spPr>
          <a:xfrm>
            <a:off x="0" y="6334125"/>
            <a:ext cx="12192000" cy="66675"/>
          </a:xfrm>
          <a:custGeom>
            <a:avLst/>
            <a:gdLst/>
            <a:ahLst/>
            <a:cxnLst/>
            <a:rect l="l" t="t" r="r" b="b"/>
            <a:pathLst>
              <a:path w="12192000" h="66675">
                <a:moveTo>
                  <a:pt x="0" y="66675"/>
                </a:moveTo>
                <a:lnTo>
                  <a:pt x="12192000" y="66675"/>
                </a:lnTo>
                <a:lnTo>
                  <a:pt x="12192000" y="0"/>
                </a:lnTo>
                <a:lnTo>
                  <a:pt x="0" y="0"/>
                </a:lnTo>
                <a:lnTo>
                  <a:pt x="0" y="66675"/>
                </a:lnTo>
                <a:close/>
              </a:path>
            </a:pathLst>
          </a:custGeom>
          <a:solidFill>
            <a:srgbClr val="1CACE3"/>
          </a:solidFill>
        </p:spPr>
        <p:txBody>
          <a:bodyPr wrap="square" lIns="0" tIns="0" rIns="0" bIns="0" rtlCol="0"/>
          <a:lstStyle/>
          <a:p>
            <a:endParaRPr>
              <a:solidFill>
                <a:prstClr val="black"/>
              </a:solidFill>
            </a:endParaRPr>
          </a:p>
        </p:txBody>
      </p:sp>
      <p:sp>
        <p:nvSpPr>
          <p:cNvPr id="18" name="bk object 18"/>
          <p:cNvSpPr/>
          <p:nvPr/>
        </p:nvSpPr>
        <p:spPr>
          <a:xfrm>
            <a:off x="1195387" y="1747901"/>
            <a:ext cx="9967595" cy="0"/>
          </a:xfrm>
          <a:custGeom>
            <a:avLst/>
            <a:gdLst/>
            <a:ahLst/>
            <a:cxnLst/>
            <a:rect l="l" t="t" r="r" b="b"/>
            <a:pathLst>
              <a:path w="9967595">
                <a:moveTo>
                  <a:pt x="0" y="0"/>
                </a:moveTo>
                <a:lnTo>
                  <a:pt x="9967404" y="0"/>
                </a:lnTo>
              </a:path>
            </a:pathLst>
          </a:custGeom>
          <a:ln w="6350">
            <a:solidFill>
              <a:srgbClr val="7E7E7E"/>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900" b="0" i="0">
                <a:solidFill>
                  <a:srgbClr val="006FC0"/>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8/17/2022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80251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rgbClr val="006FC0"/>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8/17/2022</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2523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A78CEFB-0CE6-4B6C-8820-139B364F32B4}" type="datetimeFigureOut">
              <a:rPr lang="ru-RU" smtClean="0">
                <a:solidFill>
                  <a:prstClr val="black">
                    <a:tint val="75000"/>
                  </a:prstClr>
                </a:solidFill>
              </a:rPr>
              <a:pPr/>
              <a:t>17.08.2022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C87DAD9-4EFD-476D-B59C-217AE6F2D5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90107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0080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2583C5"/>
          </a:solidFill>
        </p:spPr>
        <p:txBody>
          <a:bodyPr wrap="square" lIns="0" tIns="0" rIns="0" bIns="0" rtlCol="0"/>
          <a:lstStyle/>
          <a:p>
            <a:endParaRPr>
              <a:solidFill>
                <a:prstClr val="black"/>
              </a:solidFill>
            </a:endParaRPr>
          </a:p>
        </p:txBody>
      </p:sp>
      <p:sp>
        <p:nvSpPr>
          <p:cNvPr id="17" name="bk object 17"/>
          <p:cNvSpPr/>
          <p:nvPr/>
        </p:nvSpPr>
        <p:spPr>
          <a:xfrm>
            <a:off x="0" y="6334125"/>
            <a:ext cx="12192000" cy="66675"/>
          </a:xfrm>
          <a:custGeom>
            <a:avLst/>
            <a:gdLst/>
            <a:ahLst/>
            <a:cxnLst/>
            <a:rect l="l" t="t" r="r" b="b"/>
            <a:pathLst>
              <a:path w="12192000" h="66675">
                <a:moveTo>
                  <a:pt x="0" y="66675"/>
                </a:moveTo>
                <a:lnTo>
                  <a:pt x="12192000" y="66675"/>
                </a:lnTo>
                <a:lnTo>
                  <a:pt x="12192000" y="0"/>
                </a:lnTo>
                <a:lnTo>
                  <a:pt x="0" y="0"/>
                </a:lnTo>
                <a:lnTo>
                  <a:pt x="0" y="66675"/>
                </a:lnTo>
                <a:close/>
              </a:path>
            </a:pathLst>
          </a:custGeom>
          <a:solidFill>
            <a:srgbClr val="1CACE3"/>
          </a:solidFill>
        </p:spPr>
        <p:txBody>
          <a:bodyPr wrap="square" lIns="0" tIns="0" rIns="0" bIns="0" rtlCol="0"/>
          <a:lstStyle/>
          <a:p>
            <a:endParaRPr>
              <a:solidFill>
                <a:prstClr val="black"/>
              </a:solidFill>
            </a:endParaRPr>
          </a:p>
        </p:txBody>
      </p:sp>
      <p:sp>
        <p:nvSpPr>
          <p:cNvPr id="18" name="bk object 18"/>
          <p:cNvSpPr/>
          <p:nvPr/>
        </p:nvSpPr>
        <p:spPr>
          <a:xfrm>
            <a:off x="1214437" y="4348226"/>
            <a:ext cx="9874250" cy="0"/>
          </a:xfrm>
          <a:custGeom>
            <a:avLst/>
            <a:gdLst/>
            <a:ahLst/>
            <a:cxnLst/>
            <a:rect l="l" t="t" r="r" b="b"/>
            <a:pathLst>
              <a:path w="9874250">
                <a:moveTo>
                  <a:pt x="0" y="0"/>
                </a:moveTo>
                <a:lnTo>
                  <a:pt x="9874186" y="0"/>
                </a:lnTo>
              </a:path>
            </a:pathLst>
          </a:custGeom>
          <a:ln w="6350">
            <a:solidFill>
              <a:srgbClr val="7E7E7E"/>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900" b="0" i="0">
                <a:solidFill>
                  <a:srgbClr val="006FC0"/>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8/17/2022</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469745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8/17/2022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7911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78CEFB-0CE6-4B6C-8820-139B364F32B4}" type="datetimeFigureOut">
              <a:rPr lang="ru-RU" smtClean="0">
                <a:solidFill>
                  <a:prstClr val="black">
                    <a:tint val="75000"/>
                  </a:prstClr>
                </a:solidFill>
              </a:rPr>
              <a:pPr/>
              <a:t>17.08.2022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C87DAD9-4EFD-476D-B59C-217AE6F2D5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04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A78CEFB-0CE6-4B6C-8820-139B364F32B4}" type="datetimeFigureOut">
              <a:rPr lang="ru-RU" smtClean="0">
                <a:solidFill>
                  <a:prstClr val="black">
                    <a:tint val="75000"/>
                  </a:prstClr>
                </a:solidFill>
              </a:rPr>
              <a:pPr/>
              <a:t>17.08.2022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C87DAD9-4EFD-476D-B59C-217AE6F2D5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341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A78CEFB-0CE6-4B6C-8820-139B364F32B4}" type="datetimeFigureOut">
              <a:rPr lang="ru-RU" smtClean="0">
                <a:solidFill>
                  <a:prstClr val="black">
                    <a:tint val="75000"/>
                  </a:prstClr>
                </a:solidFill>
              </a:rPr>
              <a:pPr/>
              <a:t>17.08.2022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C87DAD9-4EFD-476D-B59C-217AE6F2D5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745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6.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CEFB-0CE6-4B6C-8820-139B364F32B4}" type="datetimeFigureOut">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7DAD9-4EFD-476D-B59C-217AE6F2D5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800268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8B629-618E-4BBF-8D82-97054B501989}" type="datetime1">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8065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8B629-618E-4BBF-8D82-97054B501989}" type="datetime1">
              <a:rPr lang="ru-RU" smtClean="0">
                <a:solidFill>
                  <a:prstClr val="black">
                    <a:tint val="75000"/>
                  </a:prstClr>
                </a:solidFill>
              </a:rPr>
              <a:pPr/>
              <a:t>17.08.2022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AA196-378B-4E34-85CE-A28CFE21B2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198040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1F0CC-6955-4FAF-8D38-7134B259825A}" type="datetimeFigureOut">
              <a:rPr lang="ru-RU" smtClean="0">
                <a:solidFill>
                  <a:prstClr val="black">
                    <a:tint val="75000"/>
                  </a:prstClr>
                </a:solidFill>
                <a:cs typeface="Arial"/>
                <a:sym typeface="Arial"/>
              </a:rPr>
              <a:pPr/>
              <a:t>17.08.2022</a:t>
            </a:fld>
            <a:endParaRPr lang="ru-RU">
              <a:solidFill>
                <a:prstClr val="black">
                  <a:tint val="75000"/>
                </a:prstClr>
              </a:solidFill>
              <a:cs typeface="Arial"/>
              <a:sym typeface="Aria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7C6BF-E78A-4BAC-A232-2FC4EC8FC795}" type="slidenum">
              <a:rPr lang="ru-RU" smtClean="0">
                <a:solidFill>
                  <a:prstClr val="black">
                    <a:tint val="75000"/>
                  </a:prstClr>
                </a:solidFill>
                <a:cs typeface="Arial"/>
                <a:sym typeface="Arial"/>
              </a:rPr>
              <a:pPr/>
              <a:t>‹#›</a:t>
            </a:fld>
            <a:endParaRPr lang="ru-RU">
              <a:solidFill>
                <a:prstClr val="black">
                  <a:tint val="75000"/>
                </a:prstClr>
              </a:solidFill>
              <a:cs typeface="Arial"/>
              <a:sym typeface="Arial"/>
            </a:endParaRPr>
          </a:p>
        </p:txBody>
      </p:sp>
    </p:spTree>
    <p:extLst>
      <p:ext uri="{BB962C8B-B14F-4D97-AF65-F5344CB8AC3E}">
        <p14:creationId xmlns:p14="http://schemas.microsoft.com/office/powerpoint/2010/main" val="283355593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7D511-6C65-407A-8757-A32F22E76FBD}" type="datetimeFigureOut">
              <a:rPr lang="ru-RU" smtClean="0"/>
              <a:t>17.08.2022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90E62-2923-40A6-9EF3-54B0497ABA72}" type="slidenum">
              <a:rPr lang="ru-RU" smtClean="0"/>
              <a:t>‹#›</a:t>
            </a:fld>
            <a:endParaRPr lang="ru-RU"/>
          </a:p>
        </p:txBody>
      </p:sp>
    </p:spTree>
    <p:extLst>
      <p:ext uri="{BB962C8B-B14F-4D97-AF65-F5344CB8AC3E}">
        <p14:creationId xmlns:p14="http://schemas.microsoft.com/office/powerpoint/2010/main" val="181877356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0080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2583C5"/>
          </a:solidFill>
        </p:spPr>
        <p:txBody>
          <a:bodyPr wrap="square" lIns="0" tIns="0" rIns="0" bIns="0" rtlCol="0"/>
          <a:lstStyle/>
          <a:p>
            <a:endParaRPr>
              <a:solidFill>
                <a:prstClr val="black"/>
              </a:solidFill>
            </a:endParaRPr>
          </a:p>
        </p:txBody>
      </p:sp>
      <p:sp>
        <p:nvSpPr>
          <p:cNvPr id="17" name="bk object 17"/>
          <p:cNvSpPr/>
          <p:nvPr/>
        </p:nvSpPr>
        <p:spPr>
          <a:xfrm>
            <a:off x="0" y="6334125"/>
            <a:ext cx="12192000" cy="66675"/>
          </a:xfrm>
          <a:custGeom>
            <a:avLst/>
            <a:gdLst/>
            <a:ahLst/>
            <a:cxnLst/>
            <a:rect l="l" t="t" r="r" b="b"/>
            <a:pathLst>
              <a:path w="12192000" h="66675">
                <a:moveTo>
                  <a:pt x="0" y="66675"/>
                </a:moveTo>
                <a:lnTo>
                  <a:pt x="12192000" y="66675"/>
                </a:lnTo>
                <a:lnTo>
                  <a:pt x="12192000" y="0"/>
                </a:lnTo>
                <a:lnTo>
                  <a:pt x="0" y="0"/>
                </a:lnTo>
                <a:lnTo>
                  <a:pt x="0" y="66675"/>
                </a:lnTo>
                <a:close/>
              </a:path>
            </a:pathLst>
          </a:custGeom>
          <a:solidFill>
            <a:srgbClr val="1CACE3"/>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375285" y="544297"/>
            <a:ext cx="11441429" cy="397509"/>
          </a:xfrm>
          <a:prstGeom prst="rect">
            <a:avLst/>
          </a:prstGeom>
        </p:spPr>
        <p:txBody>
          <a:bodyPr wrap="square" lIns="0" tIns="0" rIns="0" bIns="0">
            <a:spAutoFit/>
          </a:bodyPr>
          <a:lstStyle>
            <a:lvl1pPr>
              <a:defRPr sz="2900" b="0" i="0">
                <a:solidFill>
                  <a:srgbClr val="006FC0"/>
                </a:solidFill>
                <a:latin typeface="Calibri Light"/>
                <a:cs typeface="Calibri Light"/>
              </a:defRPr>
            </a:lvl1pPr>
          </a:lstStyle>
          <a:p>
            <a:endParaRPr/>
          </a:p>
        </p:txBody>
      </p:sp>
      <p:sp>
        <p:nvSpPr>
          <p:cNvPr id="3" name="Holder 3"/>
          <p:cNvSpPr>
            <a:spLocks noGrp="1"/>
          </p:cNvSpPr>
          <p:nvPr>
            <p:ph type="body" idx="1"/>
          </p:nvPr>
        </p:nvSpPr>
        <p:spPr>
          <a:xfrm>
            <a:off x="609600" y="1577340"/>
            <a:ext cx="10972799"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8/17/2022</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6827858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irrd.kz/"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hyperlink" Target="https://adilet.zan.kz/kaz/docs/V2100023469" TargetMode="External"/><Relationship Id="rId13" Type="http://schemas.openxmlformats.org/officeDocument/2006/relationships/hyperlink" Target="https://adilet.zan.kz/kaz/docs/V1600013227" TargetMode="External"/><Relationship Id="rId18" Type="http://schemas.openxmlformats.org/officeDocument/2006/relationships/hyperlink" Target="https://adilet.zan.kz/kaz/docs/V1900018239" TargetMode="External"/><Relationship Id="rId3" Type="http://schemas.openxmlformats.org/officeDocument/2006/relationships/hyperlink" Target="https://adilet.zan.kz/kaz/docs/Z1900000293" TargetMode="External"/><Relationship Id="rId7" Type="http://schemas.openxmlformats.org/officeDocument/2006/relationships/hyperlink" Target="https://adilet.zan.kz/kaz/docs/P2100000137" TargetMode="External"/><Relationship Id="rId12" Type="http://schemas.openxmlformats.org/officeDocument/2006/relationships/hyperlink" Target="https://adilet.zan.kz/kaz/docs/V1800017657" TargetMode="External"/><Relationship Id="rId17" Type="http://schemas.openxmlformats.org/officeDocument/2006/relationships/hyperlink" Target="https://adilet.zan.kz/kaz/docs/V1700015584" TargetMode="External"/><Relationship Id="rId2" Type="http://schemas.openxmlformats.org/officeDocument/2006/relationships/hyperlink" Target="https://adilet.zan.kz/kaz/docs/Z070000319_" TargetMode="External"/><Relationship Id="rId16" Type="http://schemas.openxmlformats.org/officeDocument/2006/relationships/hyperlink" Target="https://adilet.zan.kz/kaz/docs/V1600013272" TargetMode="External"/><Relationship Id="rId20" Type="http://schemas.openxmlformats.org/officeDocument/2006/relationships/hyperlink" Target="https://adilet.zan.kz/kaz/docs/V2000020708" TargetMode="External"/><Relationship Id="rId1" Type="http://schemas.openxmlformats.org/officeDocument/2006/relationships/slideLayout" Target="../slideLayouts/slideLayout24.xml"/><Relationship Id="rId6" Type="http://schemas.openxmlformats.org/officeDocument/2006/relationships/hyperlink" Target="https://adilet.zan.kz/kaz/docs/Z020000343" TargetMode="External"/><Relationship Id="rId11" Type="http://schemas.openxmlformats.org/officeDocument/2006/relationships/hyperlink" Target="https://adilet.zan.kz/kaz/docs/V1600014235" TargetMode="External"/><Relationship Id="rId5" Type="http://schemas.openxmlformats.org/officeDocument/2006/relationships/hyperlink" Target="https://adilet.zan.kz/kaz/docs/Z070000306_" TargetMode="External"/><Relationship Id="rId15" Type="http://schemas.openxmlformats.org/officeDocument/2006/relationships/hyperlink" Target="https://adilet.zan.kz/kaz/docs/V090005750_" TargetMode="External"/><Relationship Id="rId10" Type="http://schemas.openxmlformats.org/officeDocument/2006/relationships/hyperlink" Target="https://adilet.zan.kz/kaz/docs/V1200008275" TargetMode="External"/><Relationship Id="rId19" Type="http://schemas.openxmlformats.org/officeDocument/2006/relationships/hyperlink" Target="https://adilet.zan.kz/kaz/docs/V2000020883" TargetMode="External"/><Relationship Id="rId4" Type="http://schemas.openxmlformats.org/officeDocument/2006/relationships/hyperlink" Target="https://adilet.zan.kz/kaz/docs/Z020000345_" TargetMode="External"/><Relationship Id="rId9" Type="http://schemas.openxmlformats.org/officeDocument/2006/relationships/hyperlink" Target="https://adilet.zan.kz/kaz/docs/V1800017669" TargetMode="External"/><Relationship Id="rId14" Type="http://schemas.openxmlformats.org/officeDocument/2006/relationships/hyperlink" Target="https://adilet.zan.kz/kaz/docs/P080000077_"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0670" y="113002"/>
            <a:ext cx="10561320" cy="1005840"/>
          </a:xfrm>
        </p:spPr>
        <p:txBody>
          <a:bodyPr>
            <a:normAutofit/>
          </a:bodyPr>
          <a:lstStyle/>
          <a:p>
            <a:pPr algn="ctr"/>
            <a:r>
              <a:rPr lang="ru-RU" sz="2800" dirty="0"/>
              <a:t>ҚАЗАҚСТАН РЕСПУБЛИКАСЫ ОҚУ-АҒАРТУ МИНИСТРЛІГІ </a:t>
            </a:r>
            <a:br>
              <a:rPr lang="ru-RU" sz="2800" dirty="0"/>
            </a:br>
            <a:r>
              <a:rPr lang="ru-RU" sz="2800" dirty="0"/>
              <a:t>БАЛАЛАРДЫ ЕРТЕ ДАМЫТУ ИНСТИТУТЫ</a:t>
            </a:r>
            <a:endParaRPr lang="ru-RU" sz="3200" dirty="0"/>
          </a:p>
        </p:txBody>
      </p:sp>
      <p:sp>
        <p:nvSpPr>
          <p:cNvPr id="5" name="Номер слайда 4"/>
          <p:cNvSpPr>
            <a:spLocks noGrp="1"/>
          </p:cNvSpPr>
          <p:nvPr>
            <p:ph type="sldNum" sz="quarter" idx="12"/>
          </p:nvPr>
        </p:nvSpPr>
        <p:spPr/>
        <p:txBody>
          <a:bodyPr/>
          <a:lstStyle/>
          <a:p>
            <a:fld id="{D60AA196-378B-4E34-85CE-A28CFE21B26D}" type="slidenum">
              <a:rPr lang="ru-RU" smtClean="0">
                <a:solidFill>
                  <a:prstClr val="black">
                    <a:tint val="75000"/>
                  </a:prstClr>
                </a:solidFill>
              </a:rPr>
              <a:pPr/>
              <a:t>1</a:t>
            </a:fld>
            <a:endParaRPr lang="ru-RU">
              <a:solidFill>
                <a:prstClr val="black">
                  <a:tint val="75000"/>
                </a:prstClr>
              </a:solidFill>
            </a:endParaRPr>
          </a:p>
        </p:txBody>
      </p:sp>
      <p:pic>
        <p:nvPicPr>
          <p:cNvPr id="6" name="Рисунок 5" descr="C:\Users\РЦДД\Desktop\Эмблема ИРРД МОН РК.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 y="0"/>
            <a:ext cx="1485900" cy="1482090"/>
          </a:xfrm>
          <a:prstGeom prst="rect">
            <a:avLst/>
          </a:prstGeom>
          <a:noFill/>
          <a:ln>
            <a:noFill/>
          </a:ln>
        </p:spPr>
      </p:pic>
      <p:sp>
        <p:nvSpPr>
          <p:cNvPr id="7" name="Прямоугольник 6"/>
          <p:cNvSpPr/>
          <p:nvPr/>
        </p:nvSpPr>
        <p:spPr>
          <a:xfrm>
            <a:off x="160020" y="1720215"/>
            <a:ext cx="12031980" cy="4439229"/>
          </a:xfrm>
          <a:prstGeom prst="rect">
            <a:avLst/>
          </a:prstGeom>
        </p:spPr>
        <p:txBody>
          <a:bodyPr wrap="square">
            <a:spAutoFit/>
          </a:bodyPr>
          <a:lstStyle/>
          <a:p>
            <a:pPr marR="148590" algn="ctr">
              <a:lnSpc>
                <a:spcPct val="107000"/>
              </a:lnSpc>
              <a:spcAft>
                <a:spcPts val="0"/>
              </a:spcAft>
              <a:tabLst>
                <a:tab pos="540385" algn="l"/>
              </a:tabLst>
            </a:pPr>
            <a:r>
              <a:rPr lang="kk-KZ" sz="2400" b="1" dirty="0">
                <a:latin typeface="Arial" panose="020B0604020202020204" pitchFamily="34" charset="0"/>
                <a:ea typeface="Calibri" panose="020F0502020204030204" pitchFamily="34" charset="0"/>
                <a:cs typeface="Arial" panose="020B0604020202020204" pitchFamily="34" charset="0"/>
              </a:rPr>
              <a:t>ҚАЗАҚСТАН РЕСПУБЛИКАСЫНЫҢ МЕКТЕПКЕ ДЕЙІНГІ ҰЙЫМДАРЫ МЕН МЕКТЕПАЛДЫ СЫНЫПТАРЫНДА</a:t>
            </a:r>
            <a:endParaRPr lang="ru-RU" b="1" dirty="0">
              <a:latin typeface="Arial" panose="020B0604020202020204" pitchFamily="34" charset="0"/>
              <a:ea typeface="Calibri" panose="020F0502020204030204" pitchFamily="34" charset="0"/>
              <a:cs typeface="Arial" panose="020B0604020202020204" pitchFamily="34" charset="0"/>
            </a:endParaRPr>
          </a:p>
          <a:p>
            <a:pPr marR="148590" algn="ctr">
              <a:lnSpc>
                <a:spcPct val="107000"/>
              </a:lnSpc>
              <a:spcAft>
                <a:spcPts val="0"/>
              </a:spcAft>
              <a:tabLst>
                <a:tab pos="540385" algn="l"/>
              </a:tabLst>
            </a:pPr>
            <a:r>
              <a:rPr lang="kk-KZ" sz="2400" b="1" dirty="0">
                <a:latin typeface="Arial" panose="020B0604020202020204" pitchFamily="34" charset="0"/>
                <a:ea typeface="Calibri" panose="020F0502020204030204" pitchFamily="34" charset="0"/>
                <a:cs typeface="Arial" panose="020B0604020202020204" pitchFamily="34" charset="0"/>
              </a:rPr>
              <a:t>2022-2023 ОҚУ ЖЫЛЫНДА ТӘРБИЕЛЕУ- БІЛІМ БЕРУ ПРОЦЕСІН ҰЙЫМДАСТЫРУДЫҢ ЕРЕКШЕЛІКТЕРІ </a:t>
            </a:r>
            <a:endParaRPr lang="ru-RU" b="1" dirty="0">
              <a:latin typeface="Arial" panose="020B0604020202020204" pitchFamily="34" charset="0"/>
              <a:ea typeface="Calibri" panose="020F0502020204030204" pitchFamily="34" charset="0"/>
              <a:cs typeface="Arial" panose="020B0604020202020204" pitchFamily="34" charset="0"/>
            </a:endParaRPr>
          </a:p>
          <a:p>
            <a:pPr marR="148590" algn="ctr">
              <a:lnSpc>
                <a:spcPct val="107000"/>
              </a:lnSpc>
              <a:spcAft>
                <a:spcPts val="0"/>
              </a:spcAft>
              <a:tabLst>
                <a:tab pos="540385" algn="l"/>
              </a:tabLst>
            </a:pPr>
            <a:r>
              <a:rPr lang="kk-KZ" sz="2400" b="1" dirty="0">
                <a:latin typeface="Arial" panose="020B0604020202020204" pitchFamily="34" charset="0"/>
                <a:ea typeface="Calibri" panose="020F0502020204030204" pitchFamily="34" charset="0"/>
                <a:cs typeface="Arial" panose="020B0604020202020204" pitchFamily="34" charset="0"/>
              </a:rPr>
              <a:t> </a:t>
            </a:r>
            <a:endParaRPr lang="ru-RU" b="1" dirty="0">
              <a:latin typeface="Arial" panose="020B0604020202020204" pitchFamily="34" charset="0"/>
              <a:ea typeface="Calibri" panose="020F0502020204030204" pitchFamily="34" charset="0"/>
              <a:cs typeface="Arial" panose="020B0604020202020204" pitchFamily="34" charset="0"/>
            </a:endParaRPr>
          </a:p>
          <a:p>
            <a:pPr marR="148590" algn="ctr">
              <a:lnSpc>
                <a:spcPct val="107000"/>
              </a:lnSpc>
              <a:spcAft>
                <a:spcPts val="0"/>
              </a:spcAft>
              <a:tabLst>
                <a:tab pos="540385" algn="l"/>
              </a:tabLst>
            </a:pPr>
            <a:r>
              <a:rPr lang="kk-KZ" sz="2400" b="1" dirty="0">
                <a:latin typeface="Arial" panose="020B0604020202020204" pitchFamily="34" charset="0"/>
                <a:ea typeface="Calibri" panose="020F0502020204030204" pitchFamily="34" charset="0"/>
                <a:cs typeface="Arial" panose="020B0604020202020204" pitchFamily="34" charset="0"/>
              </a:rPr>
              <a:t> </a:t>
            </a:r>
            <a:endParaRPr lang="ru-RU" b="1" dirty="0">
              <a:latin typeface="Arial" panose="020B0604020202020204" pitchFamily="34" charset="0"/>
              <a:ea typeface="Calibri" panose="020F0502020204030204" pitchFamily="34" charset="0"/>
              <a:cs typeface="Arial" panose="020B0604020202020204" pitchFamily="34" charset="0"/>
            </a:endParaRPr>
          </a:p>
          <a:p>
            <a:pPr marR="148590" algn="ctr">
              <a:lnSpc>
                <a:spcPct val="107000"/>
              </a:lnSpc>
              <a:spcAft>
                <a:spcPts val="0"/>
              </a:spcAft>
              <a:tabLst>
                <a:tab pos="540385" algn="l"/>
              </a:tabLst>
            </a:pPr>
            <a:r>
              <a:rPr lang="kk-KZ" sz="2400" b="1" dirty="0">
                <a:latin typeface="Arial" panose="020B0604020202020204" pitchFamily="34" charset="0"/>
                <a:ea typeface="Calibri" panose="020F0502020204030204" pitchFamily="34" charset="0"/>
                <a:cs typeface="Arial" panose="020B0604020202020204" pitchFamily="34" charset="0"/>
              </a:rPr>
              <a:t> </a:t>
            </a:r>
            <a:endParaRPr lang="ru-RU" b="1" dirty="0">
              <a:latin typeface="Arial" panose="020B0604020202020204" pitchFamily="34" charset="0"/>
              <a:ea typeface="Calibri" panose="020F0502020204030204" pitchFamily="34" charset="0"/>
              <a:cs typeface="Arial" panose="020B0604020202020204" pitchFamily="34" charset="0"/>
            </a:endParaRPr>
          </a:p>
          <a:p>
            <a:pPr marR="148590" algn="ctr">
              <a:lnSpc>
                <a:spcPct val="107000"/>
              </a:lnSpc>
              <a:spcAft>
                <a:spcPts val="0"/>
              </a:spcAft>
              <a:tabLst>
                <a:tab pos="540385" algn="l"/>
              </a:tabLst>
            </a:pPr>
            <a:r>
              <a:rPr lang="ru-RU" sz="2400" b="1" dirty="0">
                <a:latin typeface="Arial" panose="020B0604020202020204" pitchFamily="34" charset="0"/>
                <a:ea typeface="Calibri" panose="020F0502020204030204" pitchFamily="34" charset="0"/>
                <a:cs typeface="Arial" panose="020B0604020202020204" pitchFamily="34" charset="0"/>
              </a:rPr>
              <a:t>ОСОБЕННОСТИ  ОРГАНИЗАЦИИ</a:t>
            </a:r>
            <a:endParaRPr lang="ru-RU" b="1" dirty="0">
              <a:latin typeface="Arial" panose="020B0604020202020204" pitchFamily="34" charset="0"/>
              <a:ea typeface="Calibri" panose="020F0502020204030204" pitchFamily="34" charset="0"/>
              <a:cs typeface="Arial" panose="020B0604020202020204" pitchFamily="34" charset="0"/>
            </a:endParaRPr>
          </a:p>
          <a:p>
            <a:pPr marR="148590" algn="ctr">
              <a:lnSpc>
                <a:spcPct val="107000"/>
              </a:lnSpc>
              <a:spcAft>
                <a:spcPts val="0"/>
              </a:spcAft>
              <a:tabLst>
                <a:tab pos="540385" algn="l"/>
              </a:tabLst>
            </a:pPr>
            <a:r>
              <a:rPr lang="ru-RU" sz="2400" b="1" dirty="0">
                <a:latin typeface="Arial" panose="020B0604020202020204" pitchFamily="34" charset="0"/>
                <a:ea typeface="Calibri" panose="020F0502020204030204" pitchFamily="34" charset="0"/>
                <a:cs typeface="Arial" panose="020B0604020202020204" pitchFamily="34" charset="0"/>
              </a:rPr>
              <a:t>ВОСПИТАТЕЛЬНО</a:t>
            </a:r>
            <a:r>
              <a:rPr lang="kk-KZ" sz="2400" b="1" dirty="0">
                <a:latin typeface="Arial" panose="020B0604020202020204" pitchFamily="34" charset="0"/>
                <a:ea typeface="Calibri" panose="020F0502020204030204" pitchFamily="34" charset="0"/>
                <a:cs typeface="Arial" panose="020B0604020202020204" pitchFamily="34" charset="0"/>
              </a:rPr>
              <a:t>-</a:t>
            </a:r>
            <a:r>
              <a:rPr lang="ru-RU" sz="2400" b="1" dirty="0">
                <a:latin typeface="Arial" panose="020B0604020202020204" pitchFamily="34" charset="0"/>
                <a:ea typeface="Calibri" panose="020F0502020204030204" pitchFamily="34" charset="0"/>
                <a:cs typeface="Arial" panose="020B0604020202020204" pitchFamily="34" charset="0"/>
              </a:rPr>
              <a:t>ОБРАЗОВАТЕЛЬНОГО ПРОЦЕССА </a:t>
            </a:r>
            <a:endParaRPr lang="ru-RU" b="1" dirty="0">
              <a:latin typeface="Arial" panose="020B0604020202020204" pitchFamily="34" charset="0"/>
              <a:ea typeface="Calibri" panose="020F0502020204030204" pitchFamily="34" charset="0"/>
              <a:cs typeface="Arial" panose="020B0604020202020204" pitchFamily="34" charset="0"/>
            </a:endParaRPr>
          </a:p>
          <a:p>
            <a:pPr marR="148590" algn="ctr">
              <a:lnSpc>
                <a:spcPct val="107000"/>
              </a:lnSpc>
              <a:spcAft>
                <a:spcPts val="0"/>
              </a:spcAft>
              <a:tabLst>
                <a:tab pos="540385" algn="l"/>
              </a:tabLst>
            </a:pPr>
            <a:r>
              <a:rPr lang="ru-RU" sz="2400" b="1" dirty="0">
                <a:latin typeface="Arial" panose="020B0604020202020204" pitchFamily="34" charset="0"/>
                <a:ea typeface="Calibri" panose="020F0502020204030204" pitchFamily="34" charset="0"/>
                <a:cs typeface="Arial" panose="020B0604020202020204" pitchFamily="34" charset="0"/>
              </a:rPr>
              <a:t>В ДОШКОЛЬНЫХ ОРГАНИЗАЦИЯХ</a:t>
            </a:r>
            <a:r>
              <a:rPr lang="kk-KZ" sz="2400" b="1" dirty="0">
                <a:latin typeface="Arial" panose="020B0604020202020204" pitchFamily="34" charset="0"/>
                <a:ea typeface="Calibri" panose="020F0502020204030204" pitchFamily="34" charset="0"/>
                <a:cs typeface="Arial" panose="020B0604020202020204" pitchFamily="34" charset="0"/>
              </a:rPr>
              <a:t> И ПРЕДШКОЛЬНЫХ КЛАССАХ </a:t>
            </a:r>
            <a:r>
              <a:rPr lang="ru-RU" sz="2400" b="1" dirty="0">
                <a:latin typeface="Arial" panose="020B0604020202020204" pitchFamily="34" charset="0"/>
                <a:ea typeface="Calibri" panose="020F0502020204030204" pitchFamily="34" charset="0"/>
                <a:cs typeface="Arial" panose="020B0604020202020204" pitchFamily="34" charset="0"/>
              </a:rPr>
              <a:t>РЕСПУБЛИКИ КАЗАХСТАН </a:t>
            </a:r>
            <a:r>
              <a:rPr lang="ru-RU" b="1" dirty="0">
                <a:latin typeface="Arial" panose="020B0604020202020204" pitchFamily="34" charset="0"/>
                <a:ea typeface="Calibri" panose="020F0502020204030204" pitchFamily="34" charset="0"/>
                <a:cs typeface="Arial" panose="020B0604020202020204" pitchFamily="34" charset="0"/>
              </a:rPr>
              <a:t> </a:t>
            </a:r>
            <a:r>
              <a:rPr lang="kk-KZ" sz="2400" b="1" dirty="0">
                <a:latin typeface="Arial" panose="020B0604020202020204" pitchFamily="34" charset="0"/>
                <a:ea typeface="Calibri" panose="020F0502020204030204" pitchFamily="34" charset="0"/>
                <a:cs typeface="Arial" panose="020B0604020202020204" pitchFamily="34" charset="0"/>
              </a:rPr>
              <a:t>на</a:t>
            </a:r>
            <a:r>
              <a:rPr lang="ru-RU" sz="2400" b="1" dirty="0">
                <a:latin typeface="Arial" panose="020B0604020202020204" pitchFamily="34" charset="0"/>
                <a:ea typeface="Calibri" panose="020F0502020204030204" pitchFamily="34" charset="0"/>
                <a:cs typeface="Arial" panose="020B0604020202020204" pitchFamily="34" charset="0"/>
              </a:rPr>
              <a:t> 202</a:t>
            </a:r>
            <a:r>
              <a:rPr lang="kk-KZ" sz="2400" b="1" dirty="0">
                <a:latin typeface="Arial" panose="020B0604020202020204" pitchFamily="34" charset="0"/>
                <a:ea typeface="Calibri" panose="020F0502020204030204" pitchFamily="34" charset="0"/>
                <a:cs typeface="Arial" panose="020B0604020202020204" pitchFamily="34" charset="0"/>
              </a:rPr>
              <a:t>2</a:t>
            </a:r>
            <a:r>
              <a:rPr lang="ru-RU" sz="2400" b="1" dirty="0">
                <a:latin typeface="Arial" panose="020B0604020202020204" pitchFamily="34" charset="0"/>
                <a:ea typeface="Calibri" panose="020F0502020204030204" pitchFamily="34" charset="0"/>
                <a:cs typeface="Arial" panose="020B0604020202020204" pitchFamily="34" charset="0"/>
              </a:rPr>
              <a:t>-202</a:t>
            </a:r>
            <a:r>
              <a:rPr lang="kk-KZ" sz="2400" b="1" dirty="0">
                <a:latin typeface="Arial" panose="020B0604020202020204" pitchFamily="34" charset="0"/>
                <a:ea typeface="Calibri" panose="020F0502020204030204" pitchFamily="34" charset="0"/>
                <a:cs typeface="Arial" panose="020B0604020202020204" pitchFamily="34" charset="0"/>
              </a:rPr>
              <a:t>3</a:t>
            </a:r>
            <a:r>
              <a:rPr lang="ru-RU" sz="2400" b="1" dirty="0">
                <a:latin typeface="Arial" panose="020B0604020202020204" pitchFamily="34" charset="0"/>
                <a:ea typeface="Calibri" panose="020F0502020204030204" pitchFamily="34" charset="0"/>
                <a:cs typeface="Arial" panose="020B0604020202020204" pitchFamily="34" charset="0"/>
              </a:rPr>
              <a:t> </a:t>
            </a:r>
            <a:r>
              <a:rPr lang="ru-RU" sz="2400" b="1" dirty="0" err="1">
                <a:latin typeface="Arial" panose="020B0604020202020204" pitchFamily="34" charset="0"/>
                <a:ea typeface="Calibri" panose="020F0502020204030204" pitchFamily="34" charset="0"/>
                <a:cs typeface="Arial" panose="020B0604020202020204" pitchFamily="34" charset="0"/>
              </a:rPr>
              <a:t>учебн</a:t>
            </a:r>
            <a:r>
              <a:rPr lang="kk-KZ" sz="2400" b="1" dirty="0">
                <a:latin typeface="Arial" panose="020B0604020202020204" pitchFamily="34" charset="0"/>
                <a:ea typeface="Calibri" panose="020F0502020204030204" pitchFamily="34" charset="0"/>
                <a:cs typeface="Arial" panose="020B0604020202020204" pitchFamily="34" charset="0"/>
              </a:rPr>
              <a:t>ый год</a:t>
            </a:r>
            <a:endParaRPr lang="ru-RU"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2" descr="Педагогам © Отдел по образованию Лиозненского районного исполнительного  комите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3090" y="3068291"/>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61362B-D22E-43CB-DBE2-FA808286501C}"/>
              </a:ext>
            </a:extLst>
          </p:cNvPr>
          <p:cNvSpPr>
            <a:spLocks noGrp="1"/>
          </p:cNvSpPr>
          <p:nvPr>
            <p:ph type="title"/>
          </p:nvPr>
        </p:nvSpPr>
        <p:spPr>
          <a:xfrm>
            <a:off x="0" y="41932"/>
            <a:ext cx="12029090" cy="856703"/>
          </a:xfrm>
        </p:spPr>
        <p:txBody>
          <a:bodyPr>
            <a:noAutofit/>
          </a:bodyPr>
          <a:lstStyle/>
          <a:p>
            <a:pPr indent="450215" algn="just">
              <a:lnSpc>
                <a:spcPct val="100000"/>
              </a:lnSpc>
              <a:spcAft>
                <a:spcPts val="800"/>
              </a:spcAft>
            </a:pPr>
            <a:r>
              <a:rPr lang="ru-RU" sz="2000" b="1" dirty="0" smtClean="0">
                <a:effectLst/>
                <a:latin typeface="Arial" panose="020B0604020202020204" pitchFamily="34" charset="0"/>
                <a:ea typeface="Calibri" panose="020F0502020204030204" pitchFamily="34" charset="0"/>
                <a:cs typeface="Arial" panose="020B0604020202020204" pitchFamily="34" charset="0"/>
              </a:rPr>
              <a:t>БАЛАЛАРДЫҢ ДАҒДЫЛАРЫН ҚАЛЫПТАСТЫРУ ЖӘНЕ ДАМЫТУ КЕЛЕСІ ҰЙЫМДАСТЫРЫЛҒАН ІС-ӘРЕКЕТТЕРДІ КІРІКТІРУ АРҚЫЛЫ ІСКЕ АСЫРЫЛАДЫ:</a:t>
            </a:r>
            <a:endParaRPr lang="x-none" sz="320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xmlns="" id="{2E42E885-BBCC-B14C-FB15-EFF685DA4A02}"/>
              </a:ext>
            </a:extLst>
          </p:cNvPr>
          <p:cNvSpPr>
            <a:spLocks noGrp="1"/>
          </p:cNvSpPr>
          <p:nvPr>
            <p:ph idx="1"/>
          </p:nvPr>
        </p:nvSpPr>
        <p:spPr>
          <a:xfrm>
            <a:off x="162910" y="998577"/>
            <a:ext cx="11537731" cy="5722897"/>
          </a:xfrm>
        </p:spPr>
        <p:txBody>
          <a:bodyPr>
            <a:noAutofit/>
          </a:bodyPr>
          <a:lstStyle/>
          <a:p>
            <a:pPr marL="0" indent="0" algn="just">
              <a:lnSpc>
                <a:spcPct val="100000"/>
              </a:lnSpc>
              <a:spcBef>
                <a:spcPts val="0"/>
              </a:spcBef>
              <a:buNone/>
            </a:pPr>
            <a:r>
              <a:rPr lang="ru-RU" sz="2000" dirty="0" smtClean="0">
                <a:latin typeface="Arial" panose="020B0604020202020204" pitchFamily="34" charset="0"/>
                <a:cs typeface="Arial" panose="020B0604020202020204" pitchFamily="34" charset="0"/>
              </a:rPr>
              <a:t>1) </a:t>
            </a:r>
            <a:r>
              <a:rPr lang="ru-RU" sz="2000" dirty="0" err="1" smtClean="0">
                <a:latin typeface="Arial" panose="020B0604020202020204" pitchFamily="34" charset="0"/>
                <a:cs typeface="Arial" panose="020B0604020202020204" pitchFamily="34" charset="0"/>
              </a:rPr>
              <a:t>дене</a:t>
            </a:r>
            <a:r>
              <a:rPr lang="ru-RU" sz="2000"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шынықтыру</a:t>
            </a:r>
            <a:r>
              <a:rPr lang="ru-RU" sz="2000" dirty="0">
                <a:latin typeface="Arial" panose="020B0604020202020204" pitchFamily="34" charset="0"/>
                <a:cs typeface="Arial" panose="020B0604020202020204" pitchFamily="34" charset="0"/>
              </a:rPr>
              <a:t> (ерекше </a:t>
            </a:r>
            <a:r>
              <a:rPr lang="ru-RU" sz="2000" dirty="0" err="1">
                <a:latin typeface="Arial" panose="020B0604020202020204" pitchFamily="34" charset="0"/>
                <a:cs typeface="Arial" panose="020B0604020202020204" pitchFamily="34" charset="0"/>
              </a:rPr>
              <a:t>тәрбиеленушілер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үшін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бейімделген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дене</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шынықтыру</a:t>
            </a:r>
            <a:r>
              <a:rPr lang="ru-RU" sz="2000" dirty="0" smtClean="0">
                <a:latin typeface="Arial" panose="020B0604020202020204" pitchFamily="34" charset="0"/>
                <a:cs typeface="Arial" panose="020B0604020202020204" pitchFamily="34" charset="0"/>
              </a:rPr>
              <a:t>); </a:t>
            </a:r>
          </a:p>
          <a:p>
            <a:pPr marL="0" indent="0" algn="just">
              <a:lnSpc>
                <a:spcPct val="100000"/>
              </a:lnSpc>
              <a:spcBef>
                <a:spcPts val="0"/>
              </a:spcBef>
              <a:buNone/>
            </a:pPr>
            <a:r>
              <a:rPr lang="ru-RU" sz="2000" dirty="0" smtClean="0">
                <a:latin typeface="Arial" panose="020B0604020202020204" pitchFamily="34" charset="0"/>
                <a:cs typeface="Arial" panose="020B0604020202020204" pitchFamily="34" charset="0"/>
              </a:rPr>
              <a:t>2</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жүзу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жүзу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бассейні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болған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кезде</a:t>
            </a:r>
            <a:r>
              <a:rPr lang="ru-RU" sz="2000" dirty="0" smtClean="0">
                <a:latin typeface="Arial" panose="020B0604020202020204" pitchFamily="34" charset="0"/>
                <a:cs typeface="Arial" panose="020B0604020202020204" pitchFamily="34" charset="0"/>
              </a:rPr>
              <a:t>); </a:t>
            </a:r>
          </a:p>
          <a:p>
            <a:pPr marL="0" indent="0" algn="just">
              <a:lnSpc>
                <a:spcPct val="100000"/>
              </a:lnSpc>
              <a:spcBef>
                <a:spcPts val="0"/>
              </a:spcBef>
              <a:buNone/>
            </a:pPr>
            <a:r>
              <a:rPr lang="ru-RU" sz="2000" dirty="0" smtClean="0">
                <a:latin typeface="Arial" panose="020B0604020202020204" pitchFamily="34" charset="0"/>
                <a:cs typeface="Arial" panose="020B0604020202020204" pitchFamily="34" charset="0"/>
              </a:rPr>
              <a:t>3</a:t>
            </a:r>
            <a:r>
              <a:rPr lang="ru-RU" sz="2000" dirty="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сөйлеуді</a:t>
            </a:r>
            <a:r>
              <a:rPr lang="ru-RU" sz="2000"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дамыту</a:t>
            </a:r>
            <a:r>
              <a:rPr lang="ru-RU" sz="2000" dirty="0">
                <a:latin typeface="Arial" panose="020B0604020202020204" pitchFamily="34" charset="0"/>
                <a:cs typeface="Arial" panose="020B0604020202020204" pitchFamily="34" charset="0"/>
              </a:rPr>
              <a:t>;</a:t>
            </a:r>
          </a:p>
          <a:p>
            <a:pPr marL="0" indent="0" algn="just">
              <a:lnSpc>
                <a:spcPct val="100000"/>
              </a:lnSpc>
              <a:spcBef>
                <a:spcPts val="0"/>
              </a:spcBef>
              <a:buNone/>
            </a:pPr>
            <a:r>
              <a:rPr lang="ru-RU" sz="2000" dirty="0">
                <a:latin typeface="Arial" panose="020B0604020202020204" pitchFamily="34" charset="0"/>
                <a:cs typeface="Arial" panose="020B0604020202020204" pitchFamily="34" charset="0"/>
              </a:rPr>
              <a:t>4) </a:t>
            </a:r>
            <a:r>
              <a:rPr lang="ru-RU" sz="2000" dirty="0" err="1" smtClean="0">
                <a:latin typeface="Arial" panose="020B0604020202020204" pitchFamily="34" charset="0"/>
                <a:cs typeface="Arial" panose="020B0604020202020204" pitchFamily="34" charset="0"/>
              </a:rPr>
              <a:t>көркем</a:t>
            </a:r>
            <a:r>
              <a:rPr lang="ru-RU" sz="2000"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әдебиет</a:t>
            </a:r>
            <a:r>
              <a:rPr lang="ru-RU" sz="2000" dirty="0">
                <a:latin typeface="Arial" panose="020B0604020202020204" pitchFamily="34" charset="0"/>
                <a:cs typeface="Arial" panose="020B0604020202020204" pitchFamily="34" charset="0"/>
              </a:rPr>
              <a:t>;</a:t>
            </a:r>
          </a:p>
          <a:p>
            <a:pPr marL="0" indent="0" algn="just">
              <a:lnSpc>
                <a:spcPct val="100000"/>
              </a:lnSpc>
              <a:spcBef>
                <a:spcPts val="0"/>
              </a:spcBef>
              <a:buNone/>
            </a:pPr>
            <a:r>
              <a:rPr lang="ru-RU" sz="2000" dirty="0">
                <a:latin typeface="Arial" panose="020B0604020202020204" pitchFamily="34" charset="0"/>
                <a:cs typeface="Arial" panose="020B0604020202020204" pitchFamily="34" charset="0"/>
              </a:rPr>
              <a:t>5) </a:t>
            </a:r>
            <a:r>
              <a:rPr lang="ru-RU" sz="2000" dirty="0" err="1" smtClean="0">
                <a:latin typeface="Arial" panose="020B0604020202020204" pitchFamily="34" charset="0"/>
                <a:cs typeface="Arial" panose="020B0604020202020204" pitchFamily="34" charset="0"/>
              </a:rPr>
              <a:t>сауат</a:t>
            </a:r>
            <a:r>
              <a:rPr lang="ru-RU" sz="2000"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ашу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негіздері</a:t>
            </a:r>
            <a:r>
              <a:rPr lang="ru-RU" sz="2000" dirty="0">
                <a:latin typeface="Arial" panose="020B0604020202020204" pitchFamily="34" charset="0"/>
                <a:cs typeface="Arial" panose="020B0604020202020204" pitchFamily="34" charset="0"/>
              </a:rPr>
              <a:t>;</a:t>
            </a:r>
          </a:p>
          <a:p>
            <a:pPr marL="0" indent="0" algn="just">
              <a:lnSpc>
                <a:spcPct val="100000"/>
              </a:lnSpc>
              <a:spcBef>
                <a:spcPts val="0"/>
              </a:spcBef>
              <a:buNone/>
            </a:pPr>
            <a:r>
              <a:rPr lang="ru-RU" sz="2000" dirty="0">
                <a:latin typeface="Arial" panose="020B0604020202020204" pitchFamily="34" charset="0"/>
                <a:cs typeface="Arial" panose="020B0604020202020204" pitchFamily="34" charset="0"/>
              </a:rPr>
              <a:t>6) </a:t>
            </a:r>
            <a:r>
              <a:rPr lang="ru-RU" sz="2000" dirty="0" err="1" smtClean="0">
                <a:latin typeface="Arial" panose="020B0604020202020204" pitchFamily="34" charset="0"/>
                <a:cs typeface="Arial" panose="020B0604020202020204" pitchFamily="34" charset="0"/>
              </a:rPr>
              <a:t>қазақ</a:t>
            </a:r>
            <a:r>
              <a:rPr lang="ru-RU" sz="2000"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тілі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оқыту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басқа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тілде</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жүргізілетін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топтарда</a:t>
            </a:r>
            <a:r>
              <a:rPr lang="ru-RU" sz="2000" dirty="0">
                <a:latin typeface="Arial" panose="020B0604020202020204" pitchFamily="34" charset="0"/>
                <a:cs typeface="Arial" panose="020B0604020202020204" pitchFamily="34" charset="0"/>
              </a:rPr>
              <a:t>);</a:t>
            </a:r>
          </a:p>
          <a:p>
            <a:pPr marL="0" indent="0" algn="just">
              <a:lnSpc>
                <a:spcPct val="100000"/>
              </a:lnSpc>
              <a:spcBef>
                <a:spcPts val="0"/>
              </a:spcBef>
              <a:buNone/>
            </a:pPr>
            <a:r>
              <a:rPr lang="ru-RU" sz="2000" dirty="0">
                <a:latin typeface="Arial" panose="020B0604020202020204" pitchFamily="34" charset="0"/>
                <a:cs typeface="Arial" panose="020B0604020202020204" pitchFamily="34" charset="0"/>
              </a:rPr>
              <a:t>7) сенсорика;</a:t>
            </a:r>
          </a:p>
          <a:p>
            <a:pPr marL="0" indent="0" algn="just">
              <a:lnSpc>
                <a:spcPct val="100000"/>
              </a:lnSpc>
              <a:spcBef>
                <a:spcPts val="0"/>
              </a:spcBef>
              <a:buNone/>
            </a:pPr>
            <a:r>
              <a:rPr lang="ru-RU" sz="2000" dirty="0">
                <a:latin typeface="Arial" panose="020B0604020202020204" pitchFamily="34" charset="0"/>
                <a:cs typeface="Arial" panose="020B0604020202020204" pitchFamily="34" charset="0"/>
              </a:rPr>
              <a:t>8) </a:t>
            </a:r>
            <a:r>
              <a:rPr lang="ru-RU" sz="2000" dirty="0" smtClean="0">
                <a:latin typeface="Arial" panose="020B0604020202020204" pitchFamily="34" charset="0"/>
                <a:cs typeface="Arial" panose="020B0604020202020204" pitchFamily="34" charset="0"/>
              </a:rPr>
              <a:t>математика </a:t>
            </a:r>
            <a:r>
              <a:rPr lang="ru-RU" sz="2000" dirty="0" err="1">
                <a:latin typeface="Arial" panose="020B0604020202020204" pitchFamily="34" charset="0"/>
                <a:cs typeface="Arial" panose="020B0604020202020204" pitchFamily="34" charset="0"/>
              </a:rPr>
              <a:t>негіздері</a:t>
            </a:r>
            <a:r>
              <a:rPr lang="ru-RU" sz="2000" dirty="0">
                <a:latin typeface="Arial" panose="020B0604020202020204" pitchFamily="34" charset="0"/>
                <a:cs typeface="Arial" panose="020B0604020202020204" pitchFamily="34" charset="0"/>
              </a:rPr>
              <a:t>;</a:t>
            </a:r>
          </a:p>
          <a:p>
            <a:pPr marL="0" indent="0" algn="just">
              <a:lnSpc>
                <a:spcPct val="100000"/>
              </a:lnSpc>
              <a:spcBef>
                <a:spcPts val="0"/>
              </a:spcBef>
              <a:buNone/>
            </a:pPr>
            <a:r>
              <a:rPr lang="ru-RU" sz="2000" dirty="0">
                <a:latin typeface="Arial" panose="020B0604020202020204" pitchFamily="34" charset="0"/>
                <a:cs typeface="Arial" panose="020B0604020202020204" pitchFamily="34" charset="0"/>
              </a:rPr>
              <a:t>9) </a:t>
            </a:r>
            <a:r>
              <a:rPr lang="ru-RU" sz="2000" dirty="0" err="1" smtClean="0">
                <a:latin typeface="Arial" panose="020B0604020202020204" pitchFamily="34" charset="0"/>
                <a:cs typeface="Arial" panose="020B0604020202020204" pitchFamily="34" charset="0"/>
              </a:rPr>
              <a:t>құрастыру</a:t>
            </a:r>
            <a:r>
              <a:rPr lang="ru-RU" sz="2000" dirty="0">
                <a:latin typeface="Arial" panose="020B0604020202020204" pitchFamily="34" charset="0"/>
                <a:cs typeface="Arial" panose="020B0604020202020204" pitchFamily="34" charset="0"/>
              </a:rPr>
              <a:t>;</a:t>
            </a:r>
          </a:p>
          <a:p>
            <a:pPr marL="0" indent="0" algn="just">
              <a:lnSpc>
                <a:spcPct val="100000"/>
              </a:lnSpc>
              <a:spcBef>
                <a:spcPts val="0"/>
              </a:spcBef>
              <a:buNone/>
            </a:pPr>
            <a:r>
              <a:rPr lang="ru-RU" sz="2000" dirty="0">
                <a:latin typeface="Arial" panose="020B0604020202020204" pitchFamily="34" charset="0"/>
                <a:cs typeface="Arial" panose="020B0604020202020204" pitchFamily="34" charset="0"/>
              </a:rPr>
              <a:t>10) </a:t>
            </a:r>
            <a:r>
              <a:rPr lang="ru-RU" sz="2000" dirty="0" err="1" smtClean="0">
                <a:latin typeface="Arial" panose="020B0604020202020204" pitchFamily="34" charset="0"/>
                <a:cs typeface="Arial" panose="020B0604020202020204" pitchFamily="34" charset="0"/>
              </a:rPr>
              <a:t>қоршаған</a:t>
            </a:r>
            <a:r>
              <a:rPr lang="ru-RU" sz="2000"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ортамен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таныстыру</a:t>
            </a:r>
            <a:r>
              <a:rPr lang="ru-RU" sz="2000" dirty="0">
                <a:latin typeface="Arial" panose="020B0604020202020204" pitchFamily="34" charset="0"/>
                <a:cs typeface="Arial" panose="020B0604020202020204" pitchFamily="34" charset="0"/>
              </a:rPr>
              <a:t>;</a:t>
            </a:r>
          </a:p>
          <a:p>
            <a:pPr marL="0" indent="0" algn="just">
              <a:lnSpc>
                <a:spcPct val="100000"/>
              </a:lnSpc>
              <a:spcBef>
                <a:spcPts val="0"/>
              </a:spcBef>
              <a:buNone/>
            </a:pPr>
            <a:r>
              <a:rPr lang="ru-RU" sz="2000" dirty="0">
                <a:latin typeface="Arial" panose="020B0604020202020204" pitchFamily="34" charset="0"/>
                <a:cs typeface="Arial" panose="020B0604020202020204" pitchFamily="34" charset="0"/>
              </a:rPr>
              <a:t>11) </a:t>
            </a:r>
            <a:r>
              <a:rPr lang="ru-RU" sz="2000" dirty="0" err="1" smtClean="0">
                <a:latin typeface="Arial" panose="020B0604020202020204" pitchFamily="34" charset="0"/>
                <a:cs typeface="Arial" panose="020B0604020202020204" pitchFamily="34" charset="0"/>
              </a:rPr>
              <a:t>сурет</a:t>
            </a:r>
            <a:r>
              <a:rPr lang="ru-RU" sz="2000" dirty="0" smtClean="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салу;</a:t>
            </a:r>
          </a:p>
          <a:p>
            <a:pPr marL="0" indent="0" algn="just">
              <a:lnSpc>
                <a:spcPct val="100000"/>
              </a:lnSpc>
              <a:spcBef>
                <a:spcPts val="0"/>
              </a:spcBef>
              <a:buNone/>
            </a:pPr>
            <a:r>
              <a:rPr lang="ru-RU" sz="2000" dirty="0">
                <a:latin typeface="Arial" panose="020B0604020202020204" pitchFamily="34" charset="0"/>
                <a:cs typeface="Arial" panose="020B0604020202020204" pitchFamily="34" charset="0"/>
              </a:rPr>
              <a:t>12) </a:t>
            </a:r>
            <a:r>
              <a:rPr lang="ru-RU" sz="2000" dirty="0" err="1" smtClean="0">
                <a:latin typeface="Arial" panose="020B0604020202020204" pitchFamily="34" charset="0"/>
                <a:cs typeface="Arial" panose="020B0604020202020204" pitchFamily="34" charset="0"/>
              </a:rPr>
              <a:t>мүсіндеу</a:t>
            </a:r>
            <a:r>
              <a:rPr lang="ru-RU" sz="2000" dirty="0">
                <a:latin typeface="Arial" panose="020B0604020202020204" pitchFamily="34" charset="0"/>
                <a:cs typeface="Arial" panose="020B0604020202020204" pitchFamily="34" charset="0"/>
              </a:rPr>
              <a:t>;</a:t>
            </a:r>
          </a:p>
          <a:p>
            <a:pPr marL="0" indent="0" algn="just">
              <a:lnSpc>
                <a:spcPct val="100000"/>
              </a:lnSpc>
              <a:spcBef>
                <a:spcPts val="0"/>
              </a:spcBef>
              <a:buNone/>
            </a:pPr>
            <a:r>
              <a:rPr lang="ru-RU" sz="2000" dirty="0">
                <a:latin typeface="Arial" panose="020B0604020202020204" pitchFamily="34" charset="0"/>
                <a:cs typeface="Arial" panose="020B0604020202020204" pitchFamily="34" charset="0"/>
              </a:rPr>
              <a:t>13) </a:t>
            </a:r>
            <a:r>
              <a:rPr lang="ru-RU" sz="2000" dirty="0" err="1" smtClean="0">
                <a:latin typeface="Arial" panose="020B0604020202020204" pitchFamily="34" charset="0"/>
                <a:cs typeface="Arial" panose="020B0604020202020204" pitchFamily="34" charset="0"/>
              </a:rPr>
              <a:t>жапсыру</a:t>
            </a:r>
            <a:r>
              <a:rPr lang="ru-RU" sz="2000" dirty="0">
                <a:latin typeface="Arial" panose="020B0604020202020204" pitchFamily="34" charset="0"/>
                <a:cs typeface="Arial" panose="020B0604020202020204" pitchFamily="34" charset="0"/>
              </a:rPr>
              <a:t>;</a:t>
            </a:r>
          </a:p>
          <a:p>
            <a:pPr marL="0" indent="0" algn="just">
              <a:lnSpc>
                <a:spcPct val="100000"/>
              </a:lnSpc>
              <a:spcBef>
                <a:spcPts val="0"/>
              </a:spcBef>
              <a:buNone/>
            </a:pPr>
            <a:r>
              <a:rPr lang="ru-RU" sz="2000" dirty="0">
                <a:latin typeface="Arial" panose="020B0604020202020204" pitchFamily="34" charset="0"/>
                <a:cs typeface="Arial" panose="020B0604020202020204" pitchFamily="34" charset="0"/>
              </a:rPr>
              <a:t>14) музыка.</a:t>
            </a:r>
          </a:p>
        </p:txBody>
      </p:sp>
      <p:sp>
        <p:nvSpPr>
          <p:cNvPr id="5" name="Номер слайда 4">
            <a:extLst>
              <a:ext uri="{FF2B5EF4-FFF2-40B4-BE49-F238E27FC236}">
                <a16:creationId xmlns:a16="http://schemas.microsoft.com/office/drawing/2014/main" xmlns="" id="{07B31946-AB11-835D-063E-7F3A8B4D2A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AA196-378B-4E34-85CE-A28CFE21B26D}"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6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E42E885-BBCC-B14C-FB15-EFF685DA4A02}"/>
              </a:ext>
            </a:extLst>
          </p:cNvPr>
          <p:cNvSpPr>
            <a:spLocks noGrp="1"/>
          </p:cNvSpPr>
          <p:nvPr>
            <p:ph idx="1"/>
          </p:nvPr>
        </p:nvSpPr>
        <p:spPr>
          <a:xfrm>
            <a:off x="305457" y="864493"/>
            <a:ext cx="11581086" cy="5314365"/>
          </a:xfrm>
        </p:spPr>
        <p:txBody>
          <a:bodyPr>
            <a:noAutofit/>
          </a:bodyPr>
          <a:lstStyle/>
          <a:p>
            <a:pPr marL="0" indent="0" algn="just">
              <a:buNone/>
            </a:pPr>
            <a:r>
              <a:rPr lang="ru-RU" b="1" dirty="0" err="1">
                <a:latin typeface="Arial" panose="020B0604020202020204" pitchFamily="34" charset="0"/>
                <a:cs typeface="Arial" panose="020B0604020202020204" pitchFamily="34" charset="0"/>
              </a:rPr>
              <a:t>Ұйымдастырылған</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іс-әрекет</a:t>
            </a:r>
            <a:r>
              <a:rPr lang="ru-RU" b="1" dirty="0">
                <a:latin typeface="Arial" panose="020B0604020202020204" pitchFamily="34" charset="0"/>
                <a:cs typeface="Arial" panose="020B0604020202020204" pitchFamily="34" charset="0"/>
              </a:rPr>
              <a:t> - </a:t>
            </a:r>
            <a:r>
              <a:rPr lang="ru-RU" dirty="0">
                <a:latin typeface="Arial" panose="020B0604020202020204" pitchFamily="34" charset="0"/>
                <a:cs typeface="Arial" panose="020B0604020202020204" pitchFamily="34" charset="0"/>
              </a:rPr>
              <a:t>Мектепке дейінгі </a:t>
            </a:r>
            <a:r>
              <a:rPr lang="ru-RU" dirty="0" err="1">
                <a:latin typeface="Arial" panose="020B0604020202020204" pitchFamily="34" charset="0"/>
                <a:cs typeface="Arial" panose="020B0604020202020204" pitchFamily="34" charset="0"/>
              </a:rPr>
              <a:t>тәрбие</a:t>
            </a:r>
            <a:r>
              <a:rPr lang="ru-RU" dirty="0">
                <a:latin typeface="Arial" panose="020B0604020202020204" pitchFamily="34" charset="0"/>
                <a:cs typeface="Arial" panose="020B0604020202020204" pitchFamily="34" charset="0"/>
              </a:rPr>
              <a:t> мен </a:t>
            </a:r>
            <a:r>
              <a:rPr lang="ru-RU" dirty="0" err="1">
                <a:latin typeface="Arial" panose="020B0604020202020204" pitchFamily="34" charset="0"/>
                <a:cs typeface="Arial" panose="020B0604020202020204" pitchFamily="34" charset="0"/>
              </a:rPr>
              <a:t>оқытудың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үлгілік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оқу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бағдарламасының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мазмұнын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соның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ішінде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мектепке</a:t>
            </a:r>
            <a:r>
              <a:rPr lang="ru-RU" dirty="0">
                <a:latin typeface="Arial" panose="020B0604020202020204" pitchFamily="34" charset="0"/>
                <a:cs typeface="Arial" panose="020B0604020202020204" pitchFamily="34" charset="0"/>
              </a:rPr>
              <a:t> дейінгі ұйымның </a:t>
            </a:r>
            <a:r>
              <a:rPr lang="ru-RU" dirty="0" err="1">
                <a:latin typeface="Arial" panose="020B0604020202020204" pitchFamily="34" charset="0"/>
                <a:cs typeface="Arial" panose="020B0604020202020204" pitchFamily="34" charset="0"/>
              </a:rPr>
              <a:t>жұмыс</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бағытын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ескере</a:t>
            </a:r>
            <a:r>
              <a:rPr lang="ru-RU" dirty="0">
                <a:latin typeface="Arial" panose="020B0604020202020204" pitchFamily="34" charset="0"/>
                <a:cs typeface="Arial" panose="020B0604020202020204" pitchFamily="34" charset="0"/>
              </a:rPr>
              <a:t> отырып, </a:t>
            </a:r>
            <a:r>
              <a:rPr lang="ru-RU" u="sng" dirty="0" err="1">
                <a:latin typeface="Arial" panose="020B0604020202020204" pitchFamily="34" charset="0"/>
                <a:cs typeface="Arial" panose="020B0604020202020204" pitchFamily="34" charset="0"/>
              </a:rPr>
              <a:t>балаларды</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қазақ</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халқының</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ұлттық</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құндылықтарына</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отбасылық</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құндылықтарға</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патриоттық</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сезімге</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Отанға</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деген</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сүйіспеншілікке</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мәдени-әлеуметттік</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нормаларға</a:t>
            </a:r>
            <a:r>
              <a:rPr lang="ru-RU" u="sng" dirty="0">
                <a:latin typeface="Arial" panose="020B0604020202020204" pitchFamily="34" charset="0"/>
                <a:cs typeface="Arial" panose="020B0604020202020204" pitchFamily="34" charset="0"/>
              </a:rPr>
              <a:t> баулу, </a:t>
            </a:r>
            <a:r>
              <a:rPr lang="ru-RU" u="sng" dirty="0" err="1">
                <a:latin typeface="Arial" panose="020B0604020202020204" pitchFamily="34" charset="0"/>
                <a:cs typeface="Arial" panose="020B0604020202020204" pitchFamily="34" charset="0"/>
              </a:rPr>
              <a:t>қауіпсіз</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мінез-құлық</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қағидаларын</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қалыптастыру</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бойынша</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міндеттерді</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іске</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асыру</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үшін</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күні</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бойы</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педагогтің</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ойын</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түріндегі</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түрлі</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балалар</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әрекеті</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ойын</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қимыл</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танымдық</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шығармашылық</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зерттеу</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еңбек</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дербес</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арқылы</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ұйымдастыратын</a:t>
            </a:r>
            <a:r>
              <a:rPr lang="ru-RU" u="sng" dirty="0">
                <a:latin typeface="Arial" panose="020B0604020202020204" pitchFamily="34" charset="0"/>
                <a:cs typeface="Arial" panose="020B0604020202020204" pitchFamily="34" charset="0"/>
              </a:rPr>
              <a:t> </a:t>
            </a:r>
            <a:r>
              <a:rPr lang="ru-RU" u="sng" dirty="0" err="1">
                <a:latin typeface="Arial" panose="020B0604020202020204" pitchFamily="34" charset="0"/>
                <a:cs typeface="Arial" panose="020B0604020202020204" pitchFamily="34" charset="0"/>
              </a:rPr>
              <a:t>іс-әрекет</a:t>
            </a:r>
            <a:r>
              <a:rPr lang="ru-RU" dirty="0" smtClean="0">
                <a:latin typeface="Arial" panose="020B0604020202020204" pitchFamily="34" charset="0"/>
                <a:cs typeface="Arial" panose="020B0604020202020204" pitchFamily="34" charset="0"/>
              </a:rPr>
              <a:t>. </a:t>
            </a:r>
            <a:endParaRPr lang="ru-RU" u="sng"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xmlns="" id="{07B31946-AB11-835D-063E-7F3A8B4D2A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AA196-378B-4E34-85CE-A28CFE21B26D}"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946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57E7E61B-6284-0768-BD78-64F27FE88561}"/>
              </a:ext>
            </a:extLst>
          </p:cNvPr>
          <p:cNvSpPr>
            <a:spLocks noGrp="1"/>
          </p:cNvSpPr>
          <p:nvPr>
            <p:ph idx="1"/>
          </p:nvPr>
        </p:nvSpPr>
        <p:spPr>
          <a:xfrm>
            <a:off x="332148" y="1346537"/>
            <a:ext cx="11729544" cy="4574869"/>
          </a:xfrm>
        </p:spPr>
        <p:txBody>
          <a:bodyPr>
            <a:noAutofit/>
          </a:bodyPr>
          <a:lstStyle/>
          <a:p>
            <a:pPr marL="0" indent="0" algn="just">
              <a:buNone/>
            </a:pPr>
            <a:r>
              <a:rPr lang="ru-RU" sz="3200" dirty="0" err="1">
                <a:latin typeface="Arial" panose="020B0604020202020204" pitchFamily="34" charset="0"/>
                <a:cs typeface="Arial" panose="020B0604020202020204" pitchFamily="34" charset="0"/>
              </a:rPr>
              <a:t>Ортаңғы</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топтан</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бастап</a:t>
            </a:r>
            <a:r>
              <a:rPr lang="ru-RU" sz="3200"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мемлекеттік</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тілді</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меңгерту</a:t>
            </a:r>
            <a:r>
              <a:rPr lang="ru-RU" sz="3200" b="1"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мақсатында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күні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бойы</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режимдік</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сәттерде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Үлгілік</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оқу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бағдарламасында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айқындалған</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сөздік</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минимумды</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үйрету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түрлі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балалар</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әрекетінде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тәрбиеленушілердің</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ауызекі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байланыстырып</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сөйлеуін</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дамыту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сондай-ақ</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қазақ</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халқының</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мәдениетімен</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салттары</a:t>
            </a:r>
            <a:r>
              <a:rPr lang="ru-RU" sz="3200" dirty="0">
                <a:latin typeface="Arial" panose="020B0604020202020204" pitchFamily="34" charset="0"/>
                <a:cs typeface="Arial" panose="020B0604020202020204" pitchFamily="34" charset="0"/>
              </a:rPr>
              <a:t> мен </a:t>
            </a:r>
            <a:r>
              <a:rPr lang="ru-RU" sz="3200" dirty="0" err="1">
                <a:latin typeface="Arial" panose="020B0604020202020204" pitchFamily="34" charset="0"/>
                <a:cs typeface="Arial" panose="020B0604020202020204" pitchFamily="34" charset="0"/>
              </a:rPr>
              <a:t>дәстүрлерімен</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таныстыру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белсенді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сөздікті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байыту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сөздік</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нормаларды</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мәдениетті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қарым-қатынасты</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игерту</a:t>
            </a:r>
            <a:r>
              <a:rPr lang="ru-RU" sz="3200" dirty="0">
                <a:latin typeface="Arial" panose="020B0604020202020204" pitchFamily="34" charset="0"/>
                <a:cs typeface="Arial" panose="020B0604020202020204" pitchFamily="34" charset="0"/>
              </a:rPr>
              <a:t> </a:t>
            </a:r>
            <a:r>
              <a:rPr lang="ru-RU" sz="3200" dirty="0" err="1" smtClean="0">
                <a:latin typeface="Arial" panose="020B0604020202020204" pitchFamily="34" charset="0"/>
                <a:cs typeface="Arial" panose="020B0604020202020204" pitchFamily="34" charset="0"/>
              </a:rPr>
              <a:t>ұсынылады</a:t>
            </a:r>
            <a:r>
              <a:rPr lang="ru-RU" sz="3200" dirty="0" smtClean="0">
                <a:latin typeface="Arial" panose="020B0604020202020204" pitchFamily="34" charset="0"/>
                <a:cs typeface="Arial" panose="020B0604020202020204" pitchFamily="34" charset="0"/>
              </a:rPr>
              <a:t>. </a:t>
            </a:r>
            <a:endParaRPr lang="x-none" sz="3200"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xmlns="" id="{5A27B8E2-A9E9-7628-AD18-514A3B7B1706}"/>
              </a:ext>
            </a:extLst>
          </p:cNvPr>
          <p:cNvSpPr>
            <a:spLocks noGrp="1"/>
          </p:cNvSpPr>
          <p:nvPr>
            <p:ph type="sldNum" sz="quarter" idx="12"/>
          </p:nvPr>
        </p:nvSpPr>
        <p:spPr/>
        <p:txBody>
          <a:bodyPr/>
          <a:lstStyle/>
          <a:p>
            <a:fld id="{D60AA196-378B-4E34-85CE-A28CFE21B26D}" type="slidenum">
              <a:rPr lang="ru-RU" smtClean="0">
                <a:solidFill>
                  <a:prstClr val="black">
                    <a:tint val="75000"/>
                  </a:prstClr>
                </a:solidFill>
              </a:rPr>
              <a:pPr/>
              <a:t>12</a:t>
            </a:fld>
            <a:endParaRPr lang="ru-RU">
              <a:solidFill>
                <a:prstClr val="black">
                  <a:tint val="75000"/>
                </a:prstClr>
              </a:solidFill>
            </a:endParaRPr>
          </a:p>
        </p:txBody>
      </p:sp>
    </p:spTree>
    <p:extLst>
      <p:ext uri="{BB962C8B-B14F-4D97-AF65-F5344CB8AC3E}">
        <p14:creationId xmlns:p14="http://schemas.microsoft.com/office/powerpoint/2010/main" val="1088048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F9CA61D-25DE-080B-E3CB-2DCE83E217A2}"/>
              </a:ext>
            </a:extLst>
          </p:cNvPr>
          <p:cNvSpPr>
            <a:spLocks noGrp="1"/>
          </p:cNvSpPr>
          <p:nvPr>
            <p:ph type="title"/>
          </p:nvPr>
        </p:nvSpPr>
        <p:spPr>
          <a:xfrm>
            <a:off x="176048" y="136525"/>
            <a:ext cx="10515600" cy="517744"/>
          </a:xfrm>
        </p:spPr>
        <p:txBody>
          <a:bodyPr>
            <a:normAutofit fontScale="90000"/>
          </a:bodyPr>
          <a:lstStyle/>
          <a:p>
            <a:r>
              <a:rPr lang="kk-KZ" dirty="0" smtClean="0"/>
              <a:t>Ұсынылады:</a:t>
            </a:r>
            <a:endParaRPr lang="x-none" dirty="0"/>
          </a:p>
        </p:txBody>
      </p:sp>
      <p:sp>
        <p:nvSpPr>
          <p:cNvPr id="3" name="Объект 2">
            <a:extLst>
              <a:ext uri="{FF2B5EF4-FFF2-40B4-BE49-F238E27FC236}">
                <a16:creationId xmlns:a16="http://schemas.microsoft.com/office/drawing/2014/main" xmlns="" id="{EDE0A096-5B85-A04B-0115-7EBD5DA338B2}"/>
              </a:ext>
            </a:extLst>
          </p:cNvPr>
          <p:cNvSpPr>
            <a:spLocks noGrp="1"/>
          </p:cNvSpPr>
          <p:nvPr>
            <p:ph idx="1"/>
          </p:nvPr>
        </p:nvSpPr>
        <p:spPr>
          <a:xfrm>
            <a:off x="176048" y="1613092"/>
            <a:ext cx="6808076" cy="5244908"/>
          </a:xfrm>
        </p:spPr>
        <p:txBody>
          <a:bodyPr>
            <a:normAutofit/>
          </a:bodyPr>
          <a:lstStyle/>
          <a:p>
            <a:pPr marL="0" indent="0" algn="just">
              <a:lnSpc>
                <a:spcPct val="160000"/>
              </a:lnSpc>
              <a:spcBef>
                <a:spcPts val="0"/>
              </a:spcBef>
              <a:buFont typeface="Wingdings" panose="05000000000000000000" pitchFamily="2" charset="2"/>
              <a:buChar char="ü"/>
            </a:pPr>
            <a:r>
              <a:rPr lang="ru-RU" sz="2400" dirty="0" err="1" smtClean="0">
                <a:latin typeface="Arial" panose="020B0604020202020204" pitchFamily="34" charset="0"/>
                <a:cs typeface="Arial" panose="020B0604020202020204" pitchFamily="34" charset="0"/>
              </a:rPr>
              <a:t>кітап</a:t>
            </a:r>
            <a:r>
              <a:rPr lang="ru-RU" sz="2400" dirty="0" smtClean="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бұрышын</a:t>
            </a:r>
            <a:r>
              <a:rPr lang="ru-RU" sz="2400" dirty="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жасау</a:t>
            </a:r>
            <a:endParaRPr lang="ru-RU" sz="2400" dirty="0">
              <a:latin typeface="Arial" panose="020B0604020202020204" pitchFamily="34" charset="0"/>
              <a:cs typeface="Arial" panose="020B0604020202020204" pitchFamily="34" charset="0"/>
            </a:endParaRPr>
          </a:p>
          <a:p>
            <a:pPr marL="0" indent="0" algn="just">
              <a:lnSpc>
                <a:spcPct val="160000"/>
              </a:lnSpc>
              <a:spcBef>
                <a:spcPts val="0"/>
              </a:spcBef>
              <a:buFont typeface="Wingdings" panose="05000000000000000000" pitchFamily="2" charset="2"/>
              <a:buChar char="ü"/>
            </a:pPr>
            <a:endParaRPr lang="ru-RU" sz="1000" dirty="0">
              <a:latin typeface="Arial" panose="020B0604020202020204" pitchFamily="34" charset="0"/>
              <a:cs typeface="Arial" panose="020B0604020202020204" pitchFamily="34" charset="0"/>
            </a:endParaRPr>
          </a:p>
          <a:p>
            <a:pPr marL="0" indent="0" algn="just">
              <a:lnSpc>
                <a:spcPct val="120000"/>
              </a:lnSpc>
              <a:spcBef>
                <a:spcPts val="0"/>
              </a:spcBef>
              <a:buFont typeface="Wingdings" panose="05000000000000000000" pitchFamily="2" charset="2"/>
              <a:buChar char="ü"/>
            </a:pPr>
            <a:r>
              <a:rPr lang="ru-RU" sz="2400" dirty="0" err="1">
                <a:latin typeface="Arial" panose="020B0604020202020204" pitchFamily="34" charset="0"/>
                <a:cs typeface="Arial" panose="020B0604020202020204" pitchFamily="34" charset="0"/>
              </a:rPr>
              <a:t>к</a:t>
            </a:r>
            <a:r>
              <a:rPr lang="ru-RU" sz="2400" dirty="0" err="1" smtClean="0">
                <a:latin typeface="Arial" panose="020B0604020202020204" pitchFamily="34" charset="0"/>
                <a:cs typeface="Arial" panose="020B0604020202020204" pitchFamily="34" charset="0"/>
              </a:rPr>
              <a:t>ітап</a:t>
            </a:r>
            <a:r>
              <a:rPr lang="ru-RU" sz="2400" dirty="0" smtClean="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бұрышын</a:t>
            </a:r>
            <a:r>
              <a:rPr lang="ru-RU" sz="2400" dirty="0" smtClean="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толықтыруға</a:t>
            </a:r>
            <a:r>
              <a:rPr lang="ru-RU" sz="2400" dirty="0" smtClean="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ата-аналарды</a:t>
            </a:r>
            <a:r>
              <a:rPr lang="ru-RU" sz="2400" dirty="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тарту</a:t>
            </a:r>
            <a:endParaRPr lang="ru-RU" sz="2400" dirty="0" smtClean="0">
              <a:latin typeface="Arial" panose="020B0604020202020204" pitchFamily="34" charset="0"/>
              <a:cs typeface="Arial" panose="020B0604020202020204" pitchFamily="34" charset="0"/>
            </a:endParaRPr>
          </a:p>
          <a:p>
            <a:pPr marL="0" indent="0" algn="just">
              <a:lnSpc>
                <a:spcPct val="120000"/>
              </a:lnSpc>
              <a:spcBef>
                <a:spcPts val="0"/>
              </a:spcBef>
              <a:buFont typeface="Wingdings" panose="05000000000000000000" pitchFamily="2" charset="2"/>
              <a:buChar char="ü"/>
            </a:pPr>
            <a:r>
              <a:rPr lang="ru-RU" sz="2400" dirty="0" err="1" smtClean="0">
                <a:latin typeface="Arial" panose="020B0604020202020204" pitchFamily="34" charset="0"/>
                <a:cs typeface="Arial" panose="020B0604020202020204" pitchFamily="34" charset="0"/>
              </a:rPr>
              <a:t>кітапты</a:t>
            </a:r>
            <a:r>
              <a:rPr lang="ru-RU" sz="2400" dirty="0" smtClean="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уақытша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пайдалануға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үйге</a:t>
            </a:r>
            <a:r>
              <a:rPr lang="ru-RU"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беру</a:t>
            </a:r>
            <a:endParaRPr lang="ru-RU" sz="2400" dirty="0">
              <a:latin typeface="Arial" panose="020B0604020202020204" pitchFamily="34" charset="0"/>
              <a:cs typeface="Arial" panose="020B0604020202020204" pitchFamily="34" charset="0"/>
            </a:endParaRPr>
          </a:p>
          <a:p>
            <a:pPr marL="0" indent="0" algn="just">
              <a:lnSpc>
                <a:spcPct val="120000"/>
              </a:lnSpc>
              <a:spcBef>
                <a:spcPts val="0"/>
              </a:spcBef>
              <a:buFont typeface="Wingdings" panose="05000000000000000000" pitchFamily="2" charset="2"/>
              <a:buChar char="ü"/>
            </a:pPr>
            <a:r>
              <a:rPr lang="ru-RU" sz="2400" dirty="0" smtClean="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кітап</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бұрышын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ата-аналардың</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балалармен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бірге</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қолдануына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жағдай</a:t>
            </a:r>
            <a:r>
              <a:rPr lang="ru-RU" sz="2400" dirty="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жасау</a:t>
            </a:r>
            <a:endParaRPr lang="kk-KZ" sz="1050" dirty="0">
              <a:latin typeface="Arial" panose="020B0604020202020204" pitchFamily="34" charset="0"/>
              <a:cs typeface="Arial" panose="020B0604020202020204" pitchFamily="34" charset="0"/>
            </a:endParaRPr>
          </a:p>
          <a:p>
            <a:pPr algn="just"/>
            <a:endParaRPr lang="kk-KZ" sz="1050" dirty="0">
              <a:latin typeface="Arial" panose="020B0604020202020204" pitchFamily="34" charset="0"/>
              <a:cs typeface="Arial" panose="020B0604020202020204" pitchFamily="34" charset="0"/>
            </a:endParaRPr>
          </a:p>
          <a:p>
            <a:pPr algn="just"/>
            <a:endParaRPr lang="x-none" sz="1050"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xmlns="" id="{BCE16444-F261-8646-CEE2-21F9503C1B14}"/>
              </a:ext>
            </a:extLst>
          </p:cNvPr>
          <p:cNvSpPr>
            <a:spLocks noGrp="1"/>
          </p:cNvSpPr>
          <p:nvPr>
            <p:ph type="sldNum" sz="quarter" idx="12"/>
          </p:nvPr>
        </p:nvSpPr>
        <p:spPr/>
        <p:txBody>
          <a:bodyPr/>
          <a:lstStyle/>
          <a:p>
            <a:fld id="{D60AA196-378B-4E34-85CE-A28CFE21B26D}" type="slidenum">
              <a:rPr lang="ru-RU" smtClean="0">
                <a:solidFill>
                  <a:prstClr val="black">
                    <a:tint val="75000"/>
                  </a:prstClr>
                </a:solidFill>
              </a:rPr>
              <a:pPr/>
              <a:t>13</a:t>
            </a:fld>
            <a:endParaRPr lang="ru-RU">
              <a:solidFill>
                <a:prstClr val="black">
                  <a:tint val="75000"/>
                </a:prstClr>
              </a:solidFill>
            </a:endParaRPr>
          </a:p>
        </p:txBody>
      </p:sp>
      <p:pic>
        <p:nvPicPr>
          <p:cNvPr id="8" name="Рисунок 7">
            <a:extLst>
              <a:ext uri="{FF2B5EF4-FFF2-40B4-BE49-F238E27FC236}">
                <a16:creationId xmlns:a16="http://schemas.microsoft.com/office/drawing/2014/main" xmlns="" id="{49C9527C-A447-4B67-F083-DA0FDF44C5A8}"/>
              </a:ext>
            </a:extLst>
          </p:cNvPr>
          <p:cNvPicPr>
            <a:picLocks noChangeAspect="1"/>
          </p:cNvPicPr>
          <p:nvPr/>
        </p:nvPicPr>
        <p:blipFill>
          <a:blip r:embed="rId2"/>
          <a:stretch>
            <a:fillRect/>
          </a:stretch>
        </p:blipFill>
        <p:spPr>
          <a:xfrm>
            <a:off x="7267903" y="1731395"/>
            <a:ext cx="4610926" cy="3345102"/>
          </a:xfrm>
          <a:prstGeom prst="rect">
            <a:avLst/>
          </a:prstGeom>
        </p:spPr>
      </p:pic>
    </p:spTree>
    <p:extLst>
      <p:ext uri="{BB962C8B-B14F-4D97-AF65-F5344CB8AC3E}">
        <p14:creationId xmlns:p14="http://schemas.microsoft.com/office/powerpoint/2010/main" val="1695839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704772046"/>
              </p:ext>
            </p:extLst>
          </p:nvPr>
        </p:nvGraphicFramePr>
        <p:xfrm>
          <a:off x="7304449" y="399242"/>
          <a:ext cx="4692713" cy="4526394"/>
        </p:xfrm>
        <a:graphic>
          <a:graphicData uri="http://schemas.openxmlformats.org/drawingml/2006/table">
            <a:tbl>
              <a:tblPr firstRow="1" firstCol="1" bandRow="1"/>
              <a:tblGrid>
                <a:gridCol w="2025818">
                  <a:extLst>
                    <a:ext uri="{9D8B030D-6E8A-4147-A177-3AD203B41FA5}">
                      <a16:colId xmlns:a16="http://schemas.microsoft.com/office/drawing/2014/main" xmlns="" val="20000"/>
                    </a:ext>
                  </a:extLst>
                </a:gridCol>
                <a:gridCol w="692318">
                  <a:extLst>
                    <a:ext uri="{9D8B030D-6E8A-4147-A177-3AD203B41FA5}">
                      <a16:colId xmlns:a16="http://schemas.microsoft.com/office/drawing/2014/main" xmlns="" val="20001"/>
                    </a:ext>
                  </a:extLst>
                </a:gridCol>
                <a:gridCol w="508871">
                  <a:extLst>
                    <a:ext uri="{9D8B030D-6E8A-4147-A177-3AD203B41FA5}">
                      <a16:colId xmlns:a16="http://schemas.microsoft.com/office/drawing/2014/main" xmlns="" val="20002"/>
                    </a:ext>
                  </a:extLst>
                </a:gridCol>
                <a:gridCol w="516354">
                  <a:extLst>
                    <a:ext uri="{9D8B030D-6E8A-4147-A177-3AD203B41FA5}">
                      <a16:colId xmlns:a16="http://schemas.microsoft.com/office/drawing/2014/main" xmlns="" val="20003"/>
                    </a:ext>
                  </a:extLst>
                </a:gridCol>
                <a:gridCol w="516354">
                  <a:extLst>
                    <a:ext uri="{9D8B030D-6E8A-4147-A177-3AD203B41FA5}">
                      <a16:colId xmlns:a16="http://schemas.microsoft.com/office/drawing/2014/main" xmlns="" val="20004"/>
                    </a:ext>
                  </a:extLst>
                </a:gridCol>
                <a:gridCol w="432998">
                  <a:extLst>
                    <a:ext uri="{9D8B030D-6E8A-4147-A177-3AD203B41FA5}">
                      <a16:colId xmlns:a16="http://schemas.microsoft.com/office/drawing/2014/main" xmlns="" val="20005"/>
                    </a:ext>
                  </a:extLst>
                </a:gridCol>
              </a:tblGrid>
              <a:tr h="268338">
                <a:tc>
                  <a:txBody>
                    <a:bodyPr/>
                    <a:lstStyle/>
                    <a:p>
                      <a:pPr algn="ctr">
                        <a:lnSpc>
                          <a:spcPct val="115000"/>
                        </a:lnSpc>
                        <a:spcAft>
                          <a:spcPts val="0"/>
                        </a:spcAft>
                      </a:pPr>
                      <a:r>
                        <a:rPr lang="kk-KZ" sz="800" dirty="0" smtClean="0">
                          <a:effectLst/>
                          <a:latin typeface="Arial" panose="020B0604020202020204" pitchFamily="34" charset="0"/>
                          <a:ea typeface="Calibri" panose="020F0502020204030204" pitchFamily="34" charset="0"/>
                          <a:cs typeface="Arial" panose="020B0604020202020204" pitchFamily="34" charset="0"/>
                        </a:rPr>
                        <a:t>Күн тәртібінің үлгісі </a:t>
                      </a: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Дүйсенбі</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Сейсенбі</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Сәрсенбі</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Бейсенбі</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Жұма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34169">
                <a:tc>
                  <a:txBody>
                    <a:bodyPr/>
                    <a:lstStyle/>
                    <a:p>
                      <a:pPr>
                        <a:lnSpc>
                          <a:spcPct val="106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Балаларды қабылдау</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Ата-аналармен әңгімелесу, кеңес беру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36675">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Балалардың дербес әрекеті (баяу қимылды ойындар, үстел үсті ойындары, бейнелеу әрекеті, кітаптар қарау және тағы басқа </a:t>
                      </a:r>
                      <a:r>
                        <a:rPr lang="kk-KZ" sz="1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dirty="0">
                          <a:effectLst/>
                          <a:latin typeface="Arial" panose="020B0604020202020204" pitchFamily="34" charset="0"/>
                          <a:ea typeface="Calibri" panose="020F0502020204030204" pitchFamily="34" charset="0"/>
                          <a:cs typeface="Arial" panose="020B0604020202020204" pitchFamily="34" charset="0"/>
                        </a:rPr>
                        <a:t> </a:t>
                      </a:r>
                      <a:endParaRPr lang="ru-RU" sz="700" dirty="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Таңертенгі жаттығу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ru-RU"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ru-RU"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Таңғы ас</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ru-RU"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ru-RU"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68338">
                <a:tc>
                  <a:txBody>
                    <a:bodyPr/>
                    <a:lstStyle/>
                    <a:p>
                      <a:pPr>
                        <a:lnSpc>
                          <a:spcPct val="100000"/>
                        </a:lnSpc>
                        <a:spcAft>
                          <a:spcPts val="0"/>
                        </a:spcAft>
                      </a:pPr>
                      <a:r>
                        <a:rPr lang="kk-KZ" sz="800" baseline="0" dirty="0" smtClean="0">
                          <a:effectLst/>
                          <a:latin typeface="Arial" panose="020B0604020202020204" pitchFamily="34" charset="0"/>
                          <a:ea typeface="Calibri" panose="020F0502020204030204" pitchFamily="34" charset="0"/>
                          <a:cs typeface="Arial" panose="020B0604020202020204" pitchFamily="34" charset="0"/>
                        </a:rPr>
                        <a:t>Педагог ұйымдастырған балалар әрекеті </a:t>
                      </a:r>
                      <a:endParaRPr lang="ru-RU" sz="700" dirty="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b="1">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b="1">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b="1">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ru-RU"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2- таңғы ас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Серуенге дайындық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Серуен</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Серуеннен оралу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Түскі ас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Күндізгі ұйқы</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268338">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Біртіндеп </a:t>
                      </a:r>
                      <a:r>
                        <a:rPr lang="kk-KZ" sz="1000" dirty="0" smtClean="0">
                          <a:effectLst/>
                          <a:latin typeface="Times New Roman" panose="02020603050405020304" pitchFamily="18" charset="0"/>
                          <a:ea typeface="Calibri" panose="020F0502020204030204" pitchFamily="34" charset="0"/>
                          <a:cs typeface="Times New Roman" panose="02020603050405020304" pitchFamily="18" charset="0"/>
                        </a:rPr>
                        <a:t>ұйқыдан ояту</a:t>
                      </a: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сауықтыру шаралары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Бесін ас</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134169">
                <a:tc>
                  <a:txBody>
                    <a:bodyPr/>
                    <a:lstStyle/>
                    <a:p>
                      <a:pPr>
                        <a:lnSpc>
                          <a:spcPct val="100000"/>
                        </a:lnSpc>
                        <a:spcAft>
                          <a:spcPts val="0"/>
                        </a:spcAft>
                      </a:pPr>
                      <a:r>
                        <a:rPr lang="kk-KZ" sz="800" dirty="0" smtClean="0">
                          <a:effectLst/>
                          <a:highlight>
                            <a:srgbClr val="FFFF00"/>
                          </a:highlight>
                          <a:latin typeface="Arial" panose="020B0604020202020204" pitchFamily="34" charset="0"/>
                          <a:ea typeface="Calibri" panose="020F0502020204030204" pitchFamily="34" charset="0"/>
                          <a:cs typeface="Arial" panose="020B0604020202020204" pitchFamily="34" charset="0"/>
                        </a:rPr>
                        <a:t>Еркін ойындар</a:t>
                      </a:r>
                      <a:endParaRPr lang="ru-RU" sz="700" dirty="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dirty="0">
                          <a:effectLst/>
                          <a:latin typeface="Arial" panose="020B0604020202020204" pitchFamily="34" charset="0"/>
                          <a:ea typeface="Calibri" panose="020F0502020204030204" pitchFamily="34" charset="0"/>
                          <a:cs typeface="Arial" panose="020B0604020202020204" pitchFamily="34" charset="0"/>
                        </a:rPr>
                        <a:t> </a:t>
                      </a:r>
                      <a:endParaRPr lang="ru-RU" sz="700" dirty="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6"/>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Балалармен жеке жұмыс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7"/>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Серуенге дайындық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8"/>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Серуен</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9"/>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Серуеннен оралу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0"/>
                  </a:ext>
                </a:extLst>
              </a:tr>
              <a:tr h="134169">
                <a:tc>
                  <a:txBody>
                    <a:bodyPr/>
                    <a:lstStyle/>
                    <a:p>
                      <a:pPr>
                        <a:lnSpc>
                          <a:spcPct val="100000"/>
                        </a:lnSpc>
                        <a:spcAft>
                          <a:spcPts val="0"/>
                        </a:spcAft>
                      </a:pPr>
                      <a:r>
                        <a:rPr lang="kk-KZ" sz="1000" dirty="0">
                          <a:effectLst/>
                          <a:latin typeface="Times New Roman" panose="02020603050405020304" pitchFamily="18" charset="0"/>
                          <a:ea typeface="Calibri" panose="020F0502020204030204" pitchFamily="34" charset="0"/>
                          <a:cs typeface="Times New Roman" panose="02020603050405020304" pitchFamily="18" charset="0"/>
                        </a:rPr>
                        <a:t>Кешкі ас</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1"/>
                  </a:ext>
                </a:extLst>
              </a:tr>
              <a:tr h="134169">
                <a:tc>
                  <a:txBody>
                    <a:bodyPr/>
                    <a:lstStyle/>
                    <a:p>
                      <a:pPr>
                        <a:lnSpc>
                          <a:spcPct val="100000"/>
                        </a:lnSpc>
                        <a:spcAft>
                          <a:spcPts val="0"/>
                        </a:spcAft>
                      </a:pPr>
                      <a:r>
                        <a:rPr lang="kk-KZ" sz="800" dirty="0" smtClean="0">
                          <a:effectLst/>
                          <a:highlight>
                            <a:srgbClr val="FFFF00"/>
                          </a:highlight>
                          <a:latin typeface="Arial" panose="020B0604020202020204" pitchFamily="34" charset="0"/>
                          <a:ea typeface="Calibri" panose="020F0502020204030204" pitchFamily="34" charset="0"/>
                          <a:cs typeface="Arial" panose="020B0604020202020204" pitchFamily="34" charset="0"/>
                        </a:rPr>
                        <a:t>Еркін ойындар</a:t>
                      </a: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2"/>
                  </a:ext>
                </a:extLst>
              </a:tr>
              <a:tr h="134169">
                <a:tc>
                  <a:txBody>
                    <a:bodyPr/>
                    <a:lstStyle/>
                    <a:p>
                      <a:pPr>
                        <a:lnSpc>
                          <a:spcPct val="100000"/>
                        </a:lnSpc>
                        <a:spcAft>
                          <a:spcPts val="0"/>
                        </a:spcAft>
                      </a:pPr>
                      <a:r>
                        <a:rPr lang="kk-KZ" sz="800" dirty="0" smtClean="0">
                          <a:effectLst/>
                          <a:latin typeface="Arial" panose="020B0604020202020204" pitchFamily="34" charset="0"/>
                          <a:ea typeface="Calibri" panose="020F0502020204030204" pitchFamily="34" charset="0"/>
                          <a:cs typeface="Arial" panose="020B0604020202020204" pitchFamily="34" charset="0"/>
                        </a:rPr>
                        <a:t>Балалардың</a:t>
                      </a:r>
                      <a:r>
                        <a:rPr lang="kk-KZ" sz="800" baseline="0" dirty="0" smtClean="0">
                          <a:effectLst/>
                          <a:latin typeface="Arial" panose="020B0604020202020204" pitchFamily="34" charset="0"/>
                          <a:ea typeface="Calibri" panose="020F0502020204030204" pitchFamily="34" charset="0"/>
                          <a:cs typeface="Arial" panose="020B0604020202020204" pitchFamily="34" charset="0"/>
                        </a:rPr>
                        <a:t> үйге қайтуы</a:t>
                      </a:r>
                      <a:endParaRPr lang="ru-RU" sz="700" dirty="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800">
                          <a:effectLst/>
                          <a:latin typeface="Arial" panose="020B0604020202020204" pitchFamily="34" charset="0"/>
                          <a:ea typeface="Calibri" panose="020F0502020204030204" pitchFamily="34"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kk-KZ" sz="800">
                          <a:effectLst/>
                          <a:latin typeface="Arial" panose="020B0604020202020204" pitchFamily="34" charset="0"/>
                          <a:ea typeface="Times New Roman" panose="02020603050405020304" pitchFamily="18" charset="0"/>
                          <a:cs typeface="Arial" panose="020B0604020202020204" pitchFamily="34" charset="0"/>
                        </a:rPr>
                        <a:t> </a:t>
                      </a:r>
                      <a:endParaRPr lang="ru-RU" sz="70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k-KZ" sz="800" b="1" dirty="0">
                          <a:effectLst/>
                          <a:latin typeface="Arial" panose="020B0604020202020204" pitchFamily="34" charset="0"/>
                          <a:ea typeface="Times New Roman" panose="02020603050405020304" pitchFamily="18" charset="0"/>
                          <a:cs typeface="Arial" panose="020B0604020202020204" pitchFamily="34" charset="0"/>
                        </a:rPr>
                        <a:t> </a:t>
                      </a:r>
                      <a:endParaRPr lang="ru-RU" sz="700" dirty="0">
                        <a:effectLst/>
                        <a:latin typeface="Arial" panose="020B0604020202020204" pitchFamily="34" charset="0"/>
                        <a:ea typeface="Calibri" panose="020F0502020204030204" pitchFamily="34" charset="0"/>
                        <a:cs typeface="Arial" panose="020B0604020202020204" pitchFamily="34" charset="0"/>
                      </a:endParaRPr>
                    </a:p>
                  </a:txBody>
                  <a:tcPr marL="38583" marR="3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3"/>
                  </a:ext>
                </a:extLst>
              </a:tr>
            </a:tbl>
          </a:graphicData>
        </a:graphic>
      </p:graphicFrame>
      <p:grpSp>
        <p:nvGrpSpPr>
          <p:cNvPr id="2" name="Группа 1"/>
          <p:cNvGrpSpPr/>
          <p:nvPr/>
        </p:nvGrpSpPr>
        <p:grpSpPr>
          <a:xfrm>
            <a:off x="133815" y="4849016"/>
            <a:ext cx="9785250" cy="1477328"/>
            <a:chOff x="219417" y="82282"/>
            <a:chExt cx="9785250" cy="1477328"/>
          </a:xfrm>
        </p:grpSpPr>
        <p:sp>
          <p:nvSpPr>
            <p:cNvPr id="8" name="Прямоугольник 7"/>
            <p:cNvSpPr/>
            <p:nvPr/>
          </p:nvSpPr>
          <p:spPr>
            <a:xfrm>
              <a:off x="219417" y="82282"/>
              <a:ext cx="7942670" cy="1477328"/>
            </a:xfrm>
            <a:prstGeom prst="rect">
              <a:avLst/>
            </a:prstGeom>
          </p:spPr>
          <p:txBody>
            <a:bodyPr wrap="square">
              <a:spAutoFit/>
            </a:bodyPr>
            <a:lstStyle/>
            <a:p>
              <a:pPr lvl="0" algn="ctr">
                <a:defRPr/>
              </a:pPr>
              <a:r>
                <a:rPr lang="ru-RU" b="1" u="sng" dirty="0" err="1">
                  <a:solidFill>
                    <a:prstClr val="black"/>
                  </a:solidFill>
                  <a:latin typeface="Arial" panose="020B0604020202020204" pitchFamily="34" charset="0"/>
                  <a:cs typeface="Arial" panose="020B0604020202020204" pitchFamily="34" charset="0"/>
                </a:rPr>
                <a:t>Үлгілік</a:t>
              </a:r>
              <a:r>
                <a:rPr lang="ru-RU" b="1" u="sng" dirty="0">
                  <a:solidFill>
                    <a:prstClr val="black"/>
                  </a:solidFill>
                  <a:latin typeface="Arial" panose="020B0604020202020204" pitchFamily="34" charset="0"/>
                  <a:cs typeface="Arial" panose="020B0604020202020204" pitchFamily="34" charset="0"/>
                </a:rPr>
                <a:t> </a:t>
              </a:r>
              <a:r>
                <a:rPr lang="ru-RU" b="1" u="sng" dirty="0" err="1">
                  <a:solidFill>
                    <a:prstClr val="black"/>
                  </a:solidFill>
                  <a:latin typeface="Arial" panose="020B0604020202020204" pitchFamily="34" charset="0"/>
                  <a:cs typeface="Arial" panose="020B0604020202020204" pitchFamily="34" charset="0"/>
                </a:rPr>
                <a:t>оқу</a:t>
              </a:r>
              <a:r>
                <a:rPr lang="ru-RU" b="1" u="sng" dirty="0">
                  <a:solidFill>
                    <a:prstClr val="black"/>
                  </a:solidFill>
                  <a:latin typeface="Arial" panose="020B0604020202020204" pitchFamily="34" charset="0"/>
                  <a:cs typeface="Arial" panose="020B0604020202020204" pitchFamily="34" charset="0"/>
                </a:rPr>
                <a:t> </a:t>
              </a:r>
              <a:r>
                <a:rPr lang="ru-RU" b="1" u="sng" dirty="0" err="1">
                  <a:solidFill>
                    <a:prstClr val="black"/>
                  </a:solidFill>
                  <a:latin typeface="Arial" panose="020B0604020202020204" pitchFamily="34" charset="0"/>
                  <a:cs typeface="Arial" panose="020B0604020202020204" pitchFamily="34" charset="0"/>
                </a:rPr>
                <a:t>бағдарламасы</a:t>
              </a:r>
              <a:r>
                <a:rPr lang="ru-RU" b="1" u="sng" dirty="0">
                  <a:solidFill>
                    <a:prstClr val="black"/>
                  </a:solidFill>
                  <a:latin typeface="Arial" panose="020B0604020202020204" pitchFamily="34" charset="0"/>
                  <a:cs typeface="Arial" panose="020B0604020202020204" pitchFamily="34" charset="0"/>
                </a:rPr>
                <a:t> </a:t>
              </a:r>
              <a:r>
                <a:rPr kumimoji="0" lang="ru-RU" sz="18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800" b="1" i="0"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жастары</a:t>
              </a:r>
              <a:r>
                <a:rPr kumimoji="0" lang="ru-RU" sz="18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800" b="1" i="0"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бойынша</a:t>
              </a:r>
              <a:r>
                <a:rPr lang="ru-RU" b="1" u="sng" dirty="0">
                  <a:solidFill>
                    <a:prstClr val="black"/>
                  </a:solidFill>
                  <a:latin typeface="Arial" panose="020B0604020202020204" pitchFamily="34" charset="0"/>
                  <a:cs typeface="Arial" panose="020B0604020202020204" pitchFamily="34" charset="0"/>
                </a:rPr>
                <a:t>)</a:t>
              </a:r>
              <a:endParaRPr kumimoji="0" lang="ru-RU"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a:buFont typeface="Wingdings" panose="05000000000000000000" pitchFamily="2" charset="2"/>
                <a:buChar char="q"/>
                <a:defRPr/>
              </a:pPr>
              <a:r>
                <a:rPr lang="ru-RU" dirty="0" err="1" smtClean="0">
                  <a:solidFill>
                    <a:prstClr val="black"/>
                  </a:solidFill>
                  <a:latin typeface="Arial" panose="020B0604020202020204" pitchFamily="34" charset="0"/>
                  <a:cs typeface="Arial" panose="020B0604020202020204" pitchFamily="34" charset="0"/>
                </a:rPr>
                <a:t>Мақсаты</a:t>
              </a: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a:buFont typeface="Wingdings" panose="05000000000000000000" pitchFamily="2" charset="2"/>
                <a:buChar char="q"/>
                <a:defRPr/>
              </a:pPr>
              <a:r>
                <a:rPr lang="ru-RU" dirty="0" err="1">
                  <a:solidFill>
                    <a:prstClr val="black"/>
                  </a:solidFill>
                  <a:latin typeface="Arial" panose="020B0604020202020204" pitchFamily="34" charset="0"/>
                  <a:cs typeface="Arial" panose="020B0604020202020204" pitchFamily="34" charset="0"/>
                </a:rPr>
                <a:t>Міндеттері</a:t>
              </a:r>
              <a:endParaRPr lang="ru-RU" dirty="0">
                <a:solidFill>
                  <a:prstClr val="black"/>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defRPr/>
              </a:pPr>
              <a:r>
                <a:rPr lang="kk-KZ" dirty="0" smtClean="0">
                  <a:solidFill>
                    <a:prstClr val="black"/>
                  </a:solidFill>
                  <a:latin typeface="Arial" panose="020B0604020202020204" pitchFamily="34" charset="0"/>
                  <a:cs typeface="Arial" panose="020B0604020202020204" pitchFamily="34" charset="0"/>
                </a:rPr>
                <a:t>Әдістеме</a:t>
              </a:r>
              <a:endParaRPr kumimoji="0" lang="kk-K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a:buFont typeface="Wingdings" panose="05000000000000000000" pitchFamily="2" charset="2"/>
                <a:buChar char="q"/>
                <a:defRPr/>
              </a:pPr>
              <a:r>
                <a:rPr lang="kk-KZ" dirty="0">
                  <a:solidFill>
                    <a:prstClr val="black"/>
                  </a:solidFill>
                  <a:latin typeface="Arial" panose="020B0604020202020204" pitchFamily="34" charset="0"/>
                  <a:cs typeface="Arial" panose="020B0604020202020204" pitchFamily="34" charset="0"/>
                </a:rPr>
                <a:t>Күтілетін </a:t>
              </a:r>
              <a:r>
                <a:rPr lang="kk-KZ" dirty="0" smtClean="0">
                  <a:solidFill>
                    <a:prstClr val="black"/>
                  </a:solidFill>
                  <a:latin typeface="Arial" panose="020B0604020202020204" pitchFamily="34" charset="0"/>
                  <a:cs typeface="Arial" panose="020B0604020202020204" pitchFamily="34" charset="0"/>
                </a:rPr>
                <a:t>нәтижелер</a:t>
              </a:r>
              <a:endParaRPr lang="kk-KZ" dirty="0">
                <a:solidFill>
                  <a:prstClr val="black"/>
                </a:solidFill>
                <a:latin typeface="Arial" panose="020B0604020202020204" pitchFamily="34" charset="0"/>
                <a:cs typeface="Arial" panose="020B0604020202020204" pitchFamily="34" charset="0"/>
              </a:endParaRPr>
            </a:p>
          </p:txBody>
        </p:sp>
        <p:sp>
          <p:nvSpPr>
            <p:cNvPr id="9" name="Прямоугольник 8"/>
            <p:cNvSpPr/>
            <p:nvPr/>
          </p:nvSpPr>
          <p:spPr>
            <a:xfrm>
              <a:off x="2924597" y="540226"/>
              <a:ext cx="7080070" cy="1015663"/>
            </a:xfrm>
            <a:prstGeom prst="rect">
              <a:avLst/>
            </a:prstGeom>
          </p:spPr>
          <p:txBody>
            <a:bodyPr wrap="square">
              <a:spAutoFit/>
            </a:bodyPr>
            <a:lstStyle/>
            <a:p>
              <a:pPr lvl="0" indent="450215" algn="just" fontAlgn="base">
                <a:defRPr/>
              </a:pPr>
              <a:r>
                <a:rPr kumimoji="0" lang="kk-KZ" sz="1200" b="0" i="1" u="none" strike="noStrike" kern="1200" cap="none" spc="1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6-1</a:t>
              </a:r>
              <a:r>
                <a:rPr lang="kk-KZ" sz="1200" i="1" spc="1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kk-KZ" sz="1200" i="1" spc="1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Физикалық дамыту.</a:t>
              </a:r>
            </a:p>
            <a:p>
              <a:pPr lvl="0" indent="450215" algn="just" fontAlgn="base">
                <a:defRPr/>
              </a:pPr>
              <a:r>
                <a:rPr kumimoji="0" lang="kk-KZ" sz="1200" b="0" i="1" u="none" strike="noStrike" kern="1200" cap="none" spc="1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6-2</a:t>
              </a:r>
              <a:r>
                <a:rPr kumimoji="0" lang="kk-KZ" sz="1200" b="0" i="1" u="none" strike="noStrike" kern="1200" cap="none" spc="1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kk-KZ" sz="1200" i="1" spc="10" noProof="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К</a:t>
              </a:r>
              <a:r>
                <a:rPr lang="kk-KZ" sz="1200" i="1" spc="1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оммуникативтік </a:t>
              </a:r>
              <a:r>
                <a:rPr lang="kk-KZ" sz="1200" i="1" spc="10" dirty="0">
                  <a:solidFill>
                    <a:prstClr val="black"/>
                  </a:solidFill>
                  <a:latin typeface="Arial" panose="020B0604020202020204" pitchFamily="34" charset="0"/>
                  <a:ea typeface="Times New Roman" panose="02020603050405020304" pitchFamily="18" charset="0"/>
                  <a:cs typeface="Arial" panose="020B0604020202020204" pitchFamily="34" charset="0"/>
                </a:rPr>
                <a:t>дағдыларды </a:t>
              </a:r>
              <a:r>
                <a:rPr lang="kk-KZ" sz="1200" i="1" spc="1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дамыту.</a:t>
              </a:r>
              <a:r>
                <a:rPr kumimoji="0" lang="kk-KZ" sz="1200" b="0" i="1" u="none" strike="noStrike" kern="1200" cap="none" spc="1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ru-RU"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indent="450215" algn="just" fontAlgn="base">
                <a:defRPr/>
              </a:pPr>
              <a:r>
                <a:rPr kumimoji="0" lang="kk-KZ" sz="1200" b="0" i="1" u="none" strike="noStrike" kern="1200" cap="none" spc="1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6-3. </a:t>
              </a:r>
              <a:r>
                <a:rPr lang="kk-KZ" sz="1200" i="1" spc="10" noProof="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Т</a:t>
              </a:r>
              <a:r>
                <a:rPr lang="kk-KZ" sz="1200" i="1" spc="1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анымдық </a:t>
              </a:r>
              <a:r>
                <a:rPr lang="kk-KZ" sz="1200" i="1" spc="10" dirty="0">
                  <a:solidFill>
                    <a:prstClr val="black"/>
                  </a:solidFill>
                  <a:latin typeface="Arial" panose="020B0604020202020204" pitchFamily="34" charset="0"/>
                  <a:ea typeface="Times New Roman" panose="02020603050405020304" pitchFamily="18" charset="0"/>
                  <a:cs typeface="Arial" panose="020B0604020202020204" pitchFamily="34" charset="0"/>
                </a:rPr>
                <a:t>және зияткерлік дағдыларды дамыту </a:t>
              </a:r>
              <a:r>
                <a:rPr kumimoji="0" lang="kk-KZ" sz="1200" b="0" i="1" u="none" strike="noStrike" kern="1200" cap="none" spc="1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ru-RU"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indent="450215" algn="just" fontAlgn="base">
                <a:defRPr/>
              </a:pPr>
              <a:r>
                <a:rPr kumimoji="0" lang="kk-KZ" sz="1200" b="0" i="1" u="none" strike="noStrike" kern="1200" cap="none" spc="1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6-4. </a:t>
              </a:r>
              <a:r>
                <a:rPr lang="kk-KZ" sz="1200" i="1" spc="10" noProof="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Ш</a:t>
              </a:r>
              <a:r>
                <a:rPr lang="kk-KZ" sz="1200" i="1" spc="1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ығармашылық </a:t>
              </a:r>
              <a:r>
                <a:rPr lang="kk-KZ" sz="1200" i="1" spc="10" dirty="0">
                  <a:solidFill>
                    <a:prstClr val="black"/>
                  </a:solidFill>
                  <a:latin typeface="Arial" panose="020B0604020202020204" pitchFamily="34" charset="0"/>
                  <a:ea typeface="Times New Roman" panose="02020603050405020304" pitchFamily="18" charset="0"/>
                  <a:cs typeface="Arial" panose="020B0604020202020204" pitchFamily="34" charset="0"/>
                </a:rPr>
                <a:t>дағдыларын, </a:t>
              </a:r>
              <a:r>
                <a:rPr lang="kk-KZ" sz="1200" i="1" u="sng" spc="10" dirty="0">
                  <a:solidFill>
                    <a:srgbClr val="FF0000"/>
                  </a:solidFill>
                  <a:latin typeface="Arial" panose="020B0604020202020204" pitchFamily="34" charset="0"/>
                  <a:ea typeface="Times New Roman" panose="02020603050405020304" pitchFamily="18" charset="0"/>
                  <a:cs typeface="Arial" panose="020B0604020202020204" pitchFamily="34" charset="0"/>
                </a:rPr>
                <a:t>зерттеу іс-әрекетін </a:t>
              </a:r>
              <a:r>
                <a:rPr lang="kk-KZ" sz="1200" i="1" spc="1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дамыту.</a:t>
              </a:r>
              <a:endParaRPr lang="kk-KZ" sz="1200" i="1" spc="1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indent="450215" algn="just" fontAlgn="base">
                <a:defRPr/>
              </a:pPr>
              <a:r>
                <a:rPr kumimoji="0" lang="kk-KZ" sz="1200" b="0" i="1" u="none" strike="noStrike" kern="1200" cap="none" spc="1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6-5</a:t>
              </a:r>
              <a:r>
                <a:rPr kumimoji="0" lang="kk-KZ" sz="1200" b="0" i="1" u="none" strike="noStrike" kern="1200" cap="none" spc="1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kk-KZ" sz="1200" i="1" spc="10" noProof="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ә</a:t>
              </a:r>
              <a:r>
                <a:rPr lang="kk-KZ" sz="1200" i="1" spc="1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леуметтік-эмоционалды </a:t>
              </a:r>
              <a:r>
                <a:rPr lang="kk-KZ" sz="1200" i="1" spc="10" dirty="0">
                  <a:solidFill>
                    <a:prstClr val="black"/>
                  </a:solidFill>
                  <a:latin typeface="Arial" panose="020B0604020202020204" pitchFamily="34" charset="0"/>
                  <a:ea typeface="Times New Roman" panose="02020603050405020304" pitchFamily="18" charset="0"/>
                  <a:cs typeface="Arial" panose="020B0604020202020204" pitchFamily="34" charset="0"/>
                </a:rPr>
                <a:t>дағдыларды </a:t>
              </a:r>
              <a:r>
                <a:rPr lang="kk-KZ" sz="1200" i="1" spc="1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қалыптастыру</a:t>
              </a:r>
              <a:r>
                <a:rPr kumimoji="0" lang="kk-KZ" sz="1200" b="0" i="1" u="none" strike="noStrike" kern="1200" cap="none" spc="1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kk-KZ" sz="1200" b="0" i="1" u="none" strike="noStrike" kern="1200" cap="none" spc="1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0" name="Стрелка вправо 9"/>
            <p:cNvSpPr/>
            <p:nvPr/>
          </p:nvSpPr>
          <p:spPr>
            <a:xfrm>
              <a:off x="2847219" y="642015"/>
              <a:ext cx="495389" cy="541866"/>
            </a:xfrm>
            <a:prstGeom prst="rightArrow">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4" name="Прямоугольник 13"/>
          <p:cNvSpPr/>
          <p:nvPr/>
        </p:nvSpPr>
        <p:spPr>
          <a:xfrm>
            <a:off x="686836" y="275963"/>
            <a:ext cx="5934097" cy="369332"/>
          </a:xfrm>
          <a:prstGeom prst="rect">
            <a:avLst/>
          </a:prstGeom>
        </p:spPr>
        <p:txBody>
          <a:bodyPr wrap="square">
            <a:spAutoFit/>
          </a:bodyPr>
          <a:lstStyle/>
          <a:p>
            <a:pPr lvl="0" algn="ctr">
              <a:defRPr/>
            </a:pPr>
            <a:r>
              <a:rPr lang="kk-KZ" b="1" u="sng" dirty="0">
                <a:solidFill>
                  <a:prstClr val="black"/>
                </a:solidFill>
                <a:latin typeface="Arial" panose="020B0604020202020204" pitchFamily="34" charset="0"/>
                <a:cs typeface="Arial" panose="020B0604020202020204" pitchFamily="34" charset="0"/>
              </a:rPr>
              <a:t>Үлгілік оқу жоспары </a:t>
            </a:r>
            <a:r>
              <a:rPr lang="kk-KZ" dirty="0">
                <a:solidFill>
                  <a:prstClr val="black"/>
                </a:solidFill>
                <a:latin typeface="Arial" panose="020B0604020202020204" pitchFamily="34" charset="0"/>
                <a:cs typeface="Arial" panose="020B0604020202020204" pitchFamily="34" charset="0"/>
              </a:rPr>
              <a:t>(әрекет түрлері</a:t>
            </a:r>
            <a:r>
              <a:rPr lang="kk-KZ" dirty="0" smtClean="0">
                <a:solidFill>
                  <a:prstClr val="black"/>
                </a:solidFill>
                <a:latin typeface="Arial" panose="020B0604020202020204" pitchFamily="34" charset="0"/>
                <a:cs typeface="Arial" panose="020B0604020202020204" pitchFamily="34" charset="0"/>
              </a:rPr>
              <a:t>)</a:t>
            </a:r>
            <a:endParaRPr lang="kk-KZ" dirty="0">
              <a:solidFill>
                <a:prstClr val="black"/>
              </a:solidFill>
              <a:latin typeface="Arial" panose="020B0604020202020204" pitchFamily="34" charset="0"/>
              <a:cs typeface="Arial" panose="020B0604020202020204" pitchFamily="34" charset="0"/>
            </a:endParaRPr>
          </a:p>
        </p:txBody>
      </p:sp>
      <p:sp>
        <p:nvSpPr>
          <p:cNvPr id="17" name="Прямоугольник 16"/>
          <p:cNvSpPr/>
          <p:nvPr/>
        </p:nvSpPr>
        <p:spPr>
          <a:xfrm>
            <a:off x="4895467" y="2345507"/>
            <a:ext cx="2450779"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Циклограмма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(әрекет)</a:t>
            </a:r>
            <a:r>
              <a:rPr kumimoji="0" lang="kk-KZ" sz="18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ru-RU"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Стрелка вправо 2"/>
          <p:cNvSpPr/>
          <p:nvPr/>
        </p:nvSpPr>
        <p:spPr>
          <a:xfrm rot="3205572">
            <a:off x="4339169" y="1011427"/>
            <a:ext cx="1659304" cy="945630"/>
          </a:xfrm>
          <a:prstGeom prst="rightArrow">
            <a:avLst>
              <a:gd name="adj1" fmla="val 50000"/>
              <a:gd name="adj2" fmla="val 69331"/>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2060"/>
              </a:solidFill>
              <a:effectLst/>
              <a:uLnTx/>
              <a:uFillTx/>
              <a:latin typeface="Calibri"/>
              <a:ea typeface="+mn-ea"/>
              <a:cs typeface="+mn-cs"/>
            </a:endParaRPr>
          </a:p>
        </p:txBody>
      </p:sp>
      <p:sp>
        <p:nvSpPr>
          <p:cNvPr id="18" name="Стрелка вправо 17"/>
          <p:cNvSpPr/>
          <p:nvPr/>
        </p:nvSpPr>
        <p:spPr>
          <a:xfrm rot="18859958">
            <a:off x="4256056" y="3408512"/>
            <a:ext cx="1688734" cy="945630"/>
          </a:xfrm>
          <a:prstGeom prst="rightArrow">
            <a:avLst>
              <a:gd name="adj1" fmla="val 50000"/>
              <a:gd name="adj2" fmla="val 69331"/>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2060"/>
              </a:solidFill>
              <a:effectLst/>
              <a:uLnTx/>
              <a:uFillTx/>
              <a:latin typeface="Calibri"/>
              <a:ea typeface="+mn-ea"/>
              <a:cs typeface="+mn-cs"/>
            </a:endParaRPr>
          </a:p>
        </p:txBody>
      </p:sp>
      <p:sp>
        <p:nvSpPr>
          <p:cNvPr id="4" name="Нашивка 3"/>
          <p:cNvSpPr/>
          <p:nvPr/>
        </p:nvSpPr>
        <p:spPr>
          <a:xfrm>
            <a:off x="8708571" y="4991605"/>
            <a:ext cx="418011" cy="13761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Прямоугольник 11"/>
          <p:cNvSpPr/>
          <p:nvPr/>
        </p:nvSpPr>
        <p:spPr>
          <a:xfrm>
            <a:off x="9349901" y="5387627"/>
            <a:ext cx="2450779" cy="1015663"/>
          </a:xfrm>
          <a:prstGeom prst="rect">
            <a:avLst/>
          </a:prstGeom>
        </p:spPr>
        <p:txBody>
          <a:bodyPr wrap="square">
            <a:spAutoFit/>
          </a:bodyPr>
          <a:lstStyle/>
          <a:p>
            <a:pPr lvl="0" algn="ctr">
              <a:defRPr/>
            </a:pPr>
            <a:r>
              <a:rPr lang="kk-KZ" sz="2000" b="1" dirty="0">
                <a:solidFill>
                  <a:prstClr val="black"/>
                </a:solidFill>
                <a:latin typeface="Arial" panose="020B0604020202020204" pitchFamily="34" charset="0"/>
                <a:cs typeface="Arial" panose="020B0604020202020204" pitchFamily="34" charset="0"/>
              </a:rPr>
              <a:t>Бағдарламаға</a:t>
            </a:r>
          </a:p>
          <a:p>
            <a:pPr lvl="0" algn="ctr">
              <a:defRPr/>
            </a:pPr>
            <a:r>
              <a:rPr lang="kk-KZ" sz="2000" b="1" dirty="0">
                <a:solidFill>
                  <a:prstClr val="black"/>
                </a:solidFill>
                <a:latin typeface="Arial" panose="020B0604020202020204" pitchFamily="34" charset="0"/>
                <a:cs typeface="Arial" panose="020B0604020202020204" pitchFamily="34" charset="0"/>
              </a:rPr>
              <a:t>нұсқаулық</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Овал 4"/>
          <p:cNvSpPr/>
          <p:nvPr/>
        </p:nvSpPr>
        <p:spPr>
          <a:xfrm>
            <a:off x="686836" y="275963"/>
            <a:ext cx="401735" cy="369332"/>
          </a:xfrm>
          <a:prstGeom prst="ellipse">
            <a:avLst/>
          </a:prstGeom>
          <a:ln w="190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1800" b="1" i="0" u="none" strike="noStrike" kern="1200" cap="none" spc="0" normalizeH="0" baseline="0" noProof="0" dirty="0">
                <a:ln>
                  <a:noFill/>
                </a:ln>
                <a:solidFill>
                  <a:prstClr val="black"/>
                </a:solidFill>
                <a:effectLst/>
                <a:uLnTx/>
                <a:uFillTx/>
                <a:latin typeface="Calibri"/>
                <a:ea typeface="+mn-ea"/>
                <a:cs typeface="+mn-cs"/>
              </a:rPr>
              <a:t>1</a:t>
            </a:r>
            <a:endParaRPr kumimoji="0" lang="ru-RU"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Овал 14"/>
          <p:cNvSpPr/>
          <p:nvPr/>
        </p:nvSpPr>
        <p:spPr>
          <a:xfrm>
            <a:off x="4767086" y="2376286"/>
            <a:ext cx="401735" cy="369332"/>
          </a:xfrm>
          <a:prstGeom prst="ellipse">
            <a:avLst/>
          </a:prstGeom>
          <a:ln w="190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1800" b="1" i="0" u="none" strike="noStrike" kern="1200" cap="none" spc="0" normalizeH="0" baseline="0" noProof="0" dirty="0">
                <a:ln>
                  <a:noFill/>
                </a:ln>
                <a:solidFill>
                  <a:prstClr val="black"/>
                </a:solidFill>
                <a:effectLst/>
                <a:uLnTx/>
                <a:uFillTx/>
                <a:latin typeface="Calibri"/>
                <a:ea typeface="+mn-ea"/>
                <a:cs typeface="+mn-cs"/>
              </a:rPr>
              <a:t>2</a:t>
            </a:r>
            <a:endParaRPr kumimoji="0" lang="ru-RU"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Овал 15"/>
          <p:cNvSpPr/>
          <p:nvPr/>
        </p:nvSpPr>
        <p:spPr>
          <a:xfrm>
            <a:off x="285101" y="4842508"/>
            <a:ext cx="401735" cy="369332"/>
          </a:xfrm>
          <a:prstGeom prst="ellipse">
            <a:avLst/>
          </a:prstGeom>
          <a:ln w="190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1800" b="1" i="0" u="none" strike="noStrike" kern="1200" cap="none" spc="0" normalizeH="0" baseline="0" noProof="0" dirty="0">
                <a:ln>
                  <a:noFill/>
                </a:ln>
                <a:solidFill>
                  <a:prstClr val="black"/>
                </a:solidFill>
                <a:effectLst/>
                <a:uLnTx/>
                <a:uFillTx/>
                <a:latin typeface="Calibri"/>
                <a:ea typeface="+mn-ea"/>
                <a:cs typeface="+mn-cs"/>
              </a:rPr>
              <a:t>3</a:t>
            </a:r>
            <a:endParaRPr kumimoji="0" lang="ru-RU"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Овал 18"/>
          <p:cNvSpPr/>
          <p:nvPr/>
        </p:nvSpPr>
        <p:spPr>
          <a:xfrm>
            <a:off x="9249070" y="5431654"/>
            <a:ext cx="401735" cy="369332"/>
          </a:xfrm>
          <a:prstGeom prst="ellipse">
            <a:avLst/>
          </a:prstGeom>
          <a:ln w="190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1800" b="1" i="0" u="none" strike="noStrike" kern="1200" cap="none" spc="0" normalizeH="0" baseline="0" noProof="0" dirty="0">
                <a:ln>
                  <a:noFill/>
                </a:ln>
                <a:solidFill>
                  <a:prstClr val="black"/>
                </a:solidFill>
                <a:effectLst/>
                <a:uLnTx/>
                <a:uFillTx/>
                <a:latin typeface="Calibri"/>
                <a:ea typeface="+mn-ea"/>
                <a:cs typeface="+mn-cs"/>
              </a:rPr>
              <a:t>4</a:t>
            </a:r>
            <a:endParaRPr kumimoji="0" lang="ru-RU"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Прямоугольник 19"/>
          <p:cNvSpPr/>
          <p:nvPr/>
        </p:nvSpPr>
        <p:spPr>
          <a:xfrm>
            <a:off x="5808099" y="4832370"/>
            <a:ext cx="245077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(мазмұны)</a:t>
            </a:r>
            <a:r>
              <a:rPr kumimoji="0" lang="kk-KZ" sz="18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ru-RU"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Прямоугольник 20"/>
          <p:cNvSpPr/>
          <p:nvPr/>
        </p:nvSpPr>
        <p:spPr>
          <a:xfrm>
            <a:off x="9380301" y="5975859"/>
            <a:ext cx="2450779" cy="369332"/>
          </a:xfrm>
          <a:prstGeom prst="rect">
            <a:avLst/>
          </a:prstGeom>
        </p:spPr>
        <p:txBody>
          <a:bodyPr wrap="square">
            <a:spAutoFit/>
          </a:bodyPr>
          <a:lstStyle/>
          <a:p>
            <a:pPr lvl="0" algn="ctr">
              <a:defRPr/>
            </a:pPr>
            <a:r>
              <a:rPr lang="kk-KZ" sz="1400" i="1" dirty="0">
                <a:solidFill>
                  <a:prstClr val="black"/>
                </a:solidFill>
                <a:latin typeface="Arial" panose="020B0604020202020204" pitchFamily="34" charset="0"/>
                <a:cs typeface="Arial" panose="020B0604020202020204" pitchFamily="34" charset="0"/>
              </a:rPr>
              <a:t>(іске асыру </a:t>
            </a:r>
            <a:r>
              <a:rPr lang="kk-KZ" sz="1400" i="1" dirty="0" smtClean="0">
                <a:solidFill>
                  <a:prstClr val="black"/>
                </a:solidFill>
                <a:latin typeface="Arial" panose="020B0604020202020204" pitchFamily="34" charset="0"/>
                <a:cs typeface="Arial" panose="020B0604020202020204" pitchFamily="34" charset="0"/>
              </a:rPr>
              <a:t>алгоритмі</a:t>
            </a:r>
            <a:r>
              <a:rPr kumimoji="0" lang="kk-KZ"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kk-KZ" sz="18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ru-RU"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393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6999" y="107254"/>
            <a:ext cx="11870267" cy="892552"/>
          </a:xfrm>
          <a:prstGeom prst="rect">
            <a:avLst/>
          </a:prstGeom>
        </p:spPr>
        <p:txBody>
          <a:bodyPr wrap="square">
            <a:spAutoFit/>
          </a:bodyPr>
          <a:lstStyle/>
          <a:p>
            <a:pPr lvl="0" algn="ctr" rtl="1">
              <a:defRPr/>
            </a:pPr>
            <a:r>
              <a:rPr lang="ru-RU" sz="1200" b="1" dirty="0" err="1">
                <a:solidFill>
                  <a:prstClr val="black"/>
                </a:solidFill>
                <a:latin typeface="Arial" panose="020B0604020202020204" pitchFamily="34" charset="0"/>
                <a:ea typeface="Calibri" panose="020F0502020204030204" pitchFamily="34" charset="0"/>
                <a:cs typeface="Arial" panose="020B0604020202020204" pitchFamily="34" charset="0"/>
              </a:rPr>
              <a:t>Тәрбиелеу</a:t>
            </a:r>
            <a:r>
              <a:rPr lang="ru-RU" sz="1200" b="1"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ru-RU" sz="1200" b="1" dirty="0" err="1">
                <a:solidFill>
                  <a:prstClr val="black"/>
                </a:solidFill>
                <a:latin typeface="Arial" panose="020B0604020202020204" pitchFamily="34" charset="0"/>
                <a:ea typeface="Calibri" panose="020F0502020204030204" pitchFamily="34" charset="0"/>
                <a:cs typeface="Arial" panose="020B0604020202020204" pitchFamily="34" charset="0"/>
              </a:rPr>
              <a:t>білім</a:t>
            </a:r>
            <a:r>
              <a:rPr lang="ru-RU" sz="1200" b="1" dirty="0">
                <a:solidFill>
                  <a:prstClr val="black"/>
                </a:solidFill>
                <a:latin typeface="Arial" panose="020B0604020202020204" pitchFamily="34" charset="0"/>
                <a:ea typeface="Calibri" panose="020F0502020204030204" pitchFamily="34" charset="0"/>
                <a:cs typeface="Arial" panose="020B0604020202020204" pitchFamily="34" charset="0"/>
              </a:rPr>
              <a:t> беру </a:t>
            </a:r>
            <a:r>
              <a:rPr lang="ru-RU" sz="1200" b="1" dirty="0" err="1">
                <a:solidFill>
                  <a:prstClr val="black"/>
                </a:solidFill>
                <a:latin typeface="Arial" panose="020B0604020202020204" pitchFamily="34" charset="0"/>
                <a:ea typeface="Calibri" panose="020F0502020204030204" pitchFamily="34" charset="0"/>
                <a:cs typeface="Arial" panose="020B0604020202020204" pitchFamily="34" charset="0"/>
              </a:rPr>
              <a:t>процесінің</a:t>
            </a:r>
            <a:r>
              <a:rPr lang="ru-RU" sz="12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ru-RU" sz="1200" b="1" dirty="0" err="1">
                <a:solidFill>
                  <a:prstClr val="black"/>
                </a:solidFill>
                <a:latin typeface="Arial" panose="020B0604020202020204" pitchFamily="34" charset="0"/>
                <a:ea typeface="Calibri" panose="020F0502020204030204" pitchFamily="34" charset="0"/>
                <a:cs typeface="Arial" panose="020B0604020202020204" pitchFamily="34" charset="0"/>
              </a:rPr>
              <a:t>циклограммасы</a:t>
            </a:r>
            <a:r>
              <a:rPr lang="ru-RU" sz="1200" b="1"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rtl="1">
              <a:defRPr/>
            </a:pPr>
            <a:r>
              <a:rPr lang="kk-KZ" sz="1000" dirty="0">
                <a:solidFill>
                  <a:prstClr val="black"/>
                </a:solidFill>
                <a:latin typeface="Arial" panose="020B0604020202020204" pitchFamily="34" charset="0"/>
                <a:ea typeface="Calibri" panose="020F0502020204030204" pitchFamily="34" charset="0"/>
                <a:cs typeface="Arial" panose="020B0604020202020204" pitchFamily="34" charset="0"/>
              </a:rPr>
              <a:t>Мектепке дейінгі ұйым (балабақша/шағын орталық) _________________________________________________________________</a:t>
            </a:r>
          </a:p>
          <a:p>
            <a:pPr lvl="0" rtl="1">
              <a:defRPr/>
            </a:pPr>
            <a:r>
              <a:rPr lang="kk-KZ" sz="1000" dirty="0">
                <a:solidFill>
                  <a:prstClr val="black"/>
                </a:solidFill>
                <a:latin typeface="Arial" panose="020B0604020202020204" pitchFamily="34" charset="0"/>
                <a:ea typeface="Calibri" panose="020F0502020204030204" pitchFamily="34" charset="0"/>
                <a:cs typeface="Arial" panose="020B0604020202020204" pitchFamily="34" charset="0"/>
              </a:rPr>
              <a:t>Топ _________________________________________________________________</a:t>
            </a:r>
          </a:p>
          <a:p>
            <a:pPr lvl="0" rtl="1">
              <a:defRPr/>
            </a:pPr>
            <a:r>
              <a:rPr lang="kk-KZ" sz="1000" dirty="0">
                <a:solidFill>
                  <a:prstClr val="black"/>
                </a:solidFill>
                <a:latin typeface="Arial" panose="020B0604020202020204" pitchFamily="34" charset="0"/>
                <a:ea typeface="Calibri" panose="020F0502020204030204" pitchFamily="34" charset="0"/>
                <a:cs typeface="Arial" panose="020B0604020202020204" pitchFamily="34" charset="0"/>
              </a:rPr>
              <a:t>Балалардың жасы_________________________________________________________________</a:t>
            </a:r>
          </a:p>
          <a:p>
            <a:pPr lvl="0" rtl="1">
              <a:defRPr/>
            </a:pPr>
            <a:r>
              <a:rPr lang="kk-KZ" sz="1000" dirty="0">
                <a:solidFill>
                  <a:prstClr val="black"/>
                </a:solidFill>
                <a:latin typeface="Arial" panose="020B0604020202020204" pitchFamily="34" charset="0"/>
                <a:ea typeface="Calibri" panose="020F0502020204030204" pitchFamily="34" charset="0"/>
                <a:cs typeface="Arial" panose="020B0604020202020204" pitchFamily="34" charset="0"/>
              </a:rPr>
              <a:t>Жоспардың құрылу кезеңі (апта күндерін, айды, жылды </a:t>
            </a:r>
            <a:r>
              <a:rPr lang="kk-KZ"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көрсету)</a:t>
            </a:r>
            <a:r>
              <a:rPr kumimoji="0" lang="kk-KZ" sz="1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льный мини-центр) _________________________________________________________________</a:t>
            </a:r>
            <a:endPar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58792627"/>
              </p:ext>
            </p:extLst>
          </p:nvPr>
        </p:nvGraphicFramePr>
        <p:xfrm>
          <a:off x="126999" y="999806"/>
          <a:ext cx="11969751" cy="5694694"/>
        </p:xfrm>
        <a:graphic>
          <a:graphicData uri="http://schemas.openxmlformats.org/drawingml/2006/table">
            <a:tbl>
              <a:tblPr firstRow="1" firstCol="1" bandRow="1"/>
              <a:tblGrid>
                <a:gridCol w="2142762">
                  <a:extLst>
                    <a:ext uri="{9D8B030D-6E8A-4147-A177-3AD203B41FA5}">
                      <a16:colId xmlns:a16="http://schemas.microsoft.com/office/drawing/2014/main" xmlns="" val="20000"/>
                    </a:ext>
                  </a:extLst>
                </a:gridCol>
                <a:gridCol w="1334624">
                  <a:extLst>
                    <a:ext uri="{9D8B030D-6E8A-4147-A177-3AD203B41FA5}">
                      <a16:colId xmlns:a16="http://schemas.microsoft.com/office/drawing/2014/main" xmlns="" val="20001"/>
                    </a:ext>
                  </a:extLst>
                </a:gridCol>
                <a:gridCol w="442906">
                  <a:extLst>
                    <a:ext uri="{9D8B030D-6E8A-4147-A177-3AD203B41FA5}">
                      <a16:colId xmlns:a16="http://schemas.microsoft.com/office/drawing/2014/main" xmlns="" val="20002"/>
                    </a:ext>
                  </a:extLst>
                </a:gridCol>
                <a:gridCol w="1443414">
                  <a:extLst>
                    <a:ext uri="{9D8B030D-6E8A-4147-A177-3AD203B41FA5}">
                      <a16:colId xmlns:a16="http://schemas.microsoft.com/office/drawing/2014/main" xmlns="" val="20003"/>
                    </a:ext>
                  </a:extLst>
                </a:gridCol>
                <a:gridCol w="158458">
                  <a:extLst>
                    <a:ext uri="{9D8B030D-6E8A-4147-A177-3AD203B41FA5}">
                      <a16:colId xmlns:a16="http://schemas.microsoft.com/office/drawing/2014/main" xmlns="" val="20004"/>
                    </a:ext>
                  </a:extLst>
                </a:gridCol>
                <a:gridCol w="1433373">
                  <a:extLst>
                    <a:ext uri="{9D8B030D-6E8A-4147-A177-3AD203B41FA5}">
                      <a16:colId xmlns:a16="http://schemas.microsoft.com/office/drawing/2014/main" xmlns="" val="20005"/>
                    </a:ext>
                  </a:extLst>
                </a:gridCol>
                <a:gridCol w="457273">
                  <a:extLst>
                    <a:ext uri="{9D8B030D-6E8A-4147-A177-3AD203B41FA5}">
                      <a16:colId xmlns:a16="http://schemas.microsoft.com/office/drawing/2014/main" xmlns="" val="20006"/>
                    </a:ext>
                  </a:extLst>
                </a:gridCol>
                <a:gridCol w="2294630">
                  <a:extLst>
                    <a:ext uri="{9D8B030D-6E8A-4147-A177-3AD203B41FA5}">
                      <a16:colId xmlns:a16="http://schemas.microsoft.com/office/drawing/2014/main" xmlns="" val="20007"/>
                    </a:ext>
                  </a:extLst>
                </a:gridCol>
                <a:gridCol w="83616">
                  <a:extLst>
                    <a:ext uri="{9D8B030D-6E8A-4147-A177-3AD203B41FA5}">
                      <a16:colId xmlns:a16="http://schemas.microsoft.com/office/drawing/2014/main" xmlns="" val="20008"/>
                    </a:ext>
                  </a:extLst>
                </a:gridCol>
                <a:gridCol w="2178695">
                  <a:extLst>
                    <a:ext uri="{9D8B030D-6E8A-4147-A177-3AD203B41FA5}">
                      <a16:colId xmlns:a16="http://schemas.microsoft.com/office/drawing/2014/main" xmlns="" val="20009"/>
                    </a:ext>
                  </a:extLst>
                </a:gridCol>
              </a:tblGrid>
              <a:tr h="200344">
                <a:tc>
                  <a:txBody>
                    <a:bodyPr/>
                    <a:lstStyle/>
                    <a:p>
                      <a:pPr algn="ctr">
                        <a:lnSpc>
                          <a:spcPct val="106000"/>
                        </a:lnSpc>
                        <a:spcAft>
                          <a:spcPts val="800"/>
                        </a:spcAft>
                      </a:pPr>
                      <a:r>
                        <a:rPr lang="kk-KZ" sz="1200" b="1" dirty="0" smtClean="0">
                          <a:effectLst/>
                          <a:latin typeface="+mn-lt"/>
                          <a:ea typeface="Calibri" panose="020F0502020204030204" pitchFamily="34" charset="0"/>
                          <a:cs typeface="Arial" panose="020B0604020202020204" pitchFamily="34" charset="0"/>
                        </a:rPr>
                        <a:t>Күн тәртібінің үлгісі  </a:t>
                      </a:r>
                      <a:endParaRPr lang="ru-RU" sz="1200" dirty="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6000"/>
                        </a:lnSpc>
                        <a:spcAft>
                          <a:spcPts val="800"/>
                        </a:spcAft>
                      </a:pPr>
                      <a:r>
                        <a:rPr lang="kk-KZ" sz="1200" b="1" dirty="0" smtClean="0">
                          <a:effectLst/>
                          <a:latin typeface="+mn-lt"/>
                          <a:ea typeface="Calibri" panose="020F0502020204030204" pitchFamily="34" charset="0"/>
                          <a:cs typeface="Arial" panose="020B0604020202020204" pitchFamily="34" charset="0"/>
                        </a:rPr>
                        <a:t>Дүйсенбі</a:t>
                      </a:r>
                      <a:endParaRPr lang="ru-RU" sz="1200" dirty="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6000"/>
                        </a:lnSpc>
                        <a:spcAft>
                          <a:spcPts val="800"/>
                        </a:spcAft>
                      </a:pPr>
                      <a:endParaRPr lang="ru-RU" sz="110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6000"/>
                        </a:lnSpc>
                        <a:spcAft>
                          <a:spcPts val="800"/>
                        </a:spcAft>
                      </a:pPr>
                      <a:r>
                        <a:rPr lang="kk-KZ" sz="1200" b="1" dirty="0" smtClean="0">
                          <a:effectLst/>
                          <a:latin typeface="+mn-lt"/>
                          <a:ea typeface="Calibri" panose="020F0502020204030204" pitchFamily="34" charset="0"/>
                          <a:cs typeface="Arial" panose="020B0604020202020204" pitchFamily="34" charset="0"/>
                        </a:rPr>
                        <a:t>Сейсенбі</a:t>
                      </a:r>
                      <a:endParaRPr lang="ru-RU" sz="1200" dirty="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06000"/>
                        </a:lnSpc>
                        <a:spcAft>
                          <a:spcPts val="800"/>
                        </a:spcAft>
                      </a:pPr>
                      <a:r>
                        <a:rPr lang="kk-KZ" sz="1200" b="1" dirty="0" smtClean="0">
                          <a:effectLst/>
                          <a:latin typeface="+mn-lt"/>
                          <a:ea typeface="Calibri" panose="020F0502020204030204" pitchFamily="34" charset="0"/>
                          <a:cs typeface="Arial" panose="020B0604020202020204" pitchFamily="34" charset="0"/>
                        </a:rPr>
                        <a:t>Сәрсенбі</a:t>
                      </a:r>
                      <a:endParaRPr lang="ru-RU" sz="1200" dirty="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a:tc>
                <a:tc>
                  <a:txBody>
                    <a:bodyPr/>
                    <a:lstStyle/>
                    <a:p>
                      <a:pPr algn="ctr">
                        <a:lnSpc>
                          <a:spcPct val="106000"/>
                        </a:lnSpc>
                        <a:spcAft>
                          <a:spcPts val="800"/>
                        </a:spcAft>
                      </a:pPr>
                      <a:r>
                        <a:rPr lang="kk-KZ" sz="1200" b="1" dirty="0" smtClean="0">
                          <a:effectLst/>
                          <a:latin typeface="+mn-lt"/>
                          <a:ea typeface="Calibri" panose="020F0502020204030204" pitchFamily="34" charset="0"/>
                          <a:cs typeface="Arial" panose="020B0604020202020204" pitchFamily="34" charset="0"/>
                        </a:rPr>
                        <a:t>Бейсенбі</a:t>
                      </a:r>
                      <a:endParaRPr lang="ru-RU" sz="1200" dirty="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6000"/>
                        </a:lnSpc>
                        <a:spcAft>
                          <a:spcPts val="800"/>
                        </a:spcAft>
                      </a:pPr>
                      <a:r>
                        <a:rPr lang="kk-KZ" sz="1200" dirty="0" smtClean="0">
                          <a:effectLst/>
                          <a:latin typeface="+mn-lt"/>
                          <a:ea typeface="Calibri" panose="020F0502020204030204" pitchFamily="34" charset="0"/>
                          <a:cs typeface="Arial" panose="020B0604020202020204" pitchFamily="34" charset="0"/>
                        </a:rPr>
                        <a:t>Жұма</a:t>
                      </a:r>
                      <a:endParaRPr lang="ru-RU" sz="1200" dirty="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318568">
                <a:tc>
                  <a:txBody>
                    <a:bodyPr/>
                    <a:lstStyle/>
                    <a:p>
                      <a:pPr>
                        <a:lnSpc>
                          <a:spcPct val="106000"/>
                        </a:lnSpc>
                        <a:spcAft>
                          <a:spcPts val="800"/>
                        </a:spcAft>
                      </a:pPr>
                      <a:r>
                        <a:rPr lang="kk-KZ" sz="1100" b="1" dirty="0" smtClean="0">
                          <a:effectLst/>
                          <a:latin typeface="+mn-lt"/>
                          <a:ea typeface="Calibri" panose="020F0502020204030204" pitchFamily="34" charset="0"/>
                          <a:cs typeface="Arial" panose="020B0604020202020204" pitchFamily="34" charset="0"/>
                        </a:rPr>
                        <a:t>Балаларды қабылдау </a:t>
                      </a:r>
                    </a:p>
                    <a:p>
                      <a:pPr>
                        <a:lnSpc>
                          <a:spcPct val="106000"/>
                        </a:lnSpc>
                        <a:spcAft>
                          <a:spcPts val="800"/>
                        </a:spcAft>
                      </a:pPr>
                      <a:endParaRPr lang="ru-RU" sz="1100" b="1" dirty="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just">
                        <a:lnSpc>
                          <a:spcPct val="106000"/>
                        </a:lnSpc>
                        <a:spcAft>
                          <a:spcPts val="800"/>
                        </a:spcAft>
                      </a:pPr>
                      <a:r>
                        <a:rPr lang="kk-KZ" sz="1100" dirty="0" smtClean="0">
                          <a:effectLst/>
                          <a:latin typeface="+mn-lt"/>
                          <a:ea typeface="Calibri" panose="020F0502020204030204" pitchFamily="34" charset="0"/>
                          <a:cs typeface="Arial" panose="020B0604020202020204" pitchFamily="34" charset="0"/>
                        </a:rPr>
                        <a:t>Балаларды қабылдау: балаларды көтеріңкі көңіл-күймен қарсы алу. Балалар үшін жайлы жағдай жасау. Баланың бүгінгі көңіл күйі, оны не қызықтыратыны туралы сұрау, баланы жеке пікірін білдіруге тарту  </a:t>
                      </a:r>
                      <a:r>
                        <a:rPr lang="kk-KZ" sz="1100" b="1" dirty="0" smtClean="0">
                          <a:effectLst/>
                          <a:latin typeface="+mn-lt"/>
                          <a:ea typeface="Calibri" panose="020F0502020204030204" pitchFamily="34" charset="0"/>
                          <a:cs typeface="Arial" panose="020B0604020202020204" pitchFamily="34" charset="0"/>
                        </a:rPr>
                        <a:t>(сөйлеуді дамыту). </a:t>
                      </a: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406826">
                <a:tc>
                  <a:txBody>
                    <a:bodyPr/>
                    <a:lstStyle/>
                    <a:p>
                      <a:pPr marL="13970">
                        <a:lnSpc>
                          <a:spcPts val="1430"/>
                        </a:lnSpc>
                        <a:spcAft>
                          <a:spcPts val="0"/>
                        </a:spcAft>
                      </a:pPr>
                      <a:r>
                        <a:rPr lang="ru-RU" sz="1200" b="1" dirty="0" err="1">
                          <a:effectLst/>
                          <a:latin typeface="Calibri" panose="020F0502020204030204" pitchFamily="34" charset="0"/>
                          <a:ea typeface="Arial" panose="020B0604020202020204" pitchFamily="34" charset="0"/>
                        </a:rPr>
                        <a:t>Ата-аналармен</a:t>
                      </a:r>
                      <a:r>
                        <a:rPr lang="ru-RU" sz="1200" b="1" dirty="0">
                          <a:effectLst/>
                          <a:latin typeface="Calibri" panose="020F0502020204030204" pitchFamily="34" charset="0"/>
                          <a:ea typeface="Arial" panose="020B0604020202020204" pitchFamily="34" charset="0"/>
                        </a:rPr>
                        <a:t> </a:t>
                      </a:r>
                      <a:r>
                        <a:rPr lang="ru-RU" sz="1200" b="1" dirty="0" err="1">
                          <a:effectLst/>
                          <a:latin typeface="Calibri" panose="020F0502020204030204" pitchFamily="34" charset="0"/>
                          <a:ea typeface="Arial" panose="020B0604020202020204" pitchFamily="34" charset="0"/>
                        </a:rPr>
                        <a:t>әңгімелесу</a:t>
                      </a:r>
                      <a:r>
                        <a:rPr lang="ru-RU" sz="1200" b="1" dirty="0">
                          <a:effectLst/>
                          <a:latin typeface="Calibri" panose="020F0502020204030204" pitchFamily="34" charset="0"/>
                          <a:ea typeface="Arial" panose="020B0604020202020204" pitchFamily="34" charset="0"/>
                        </a:rPr>
                        <a:t>, </a:t>
                      </a:r>
                      <a:r>
                        <a:rPr lang="ru-RU" sz="1200" b="1" dirty="0" err="1">
                          <a:effectLst/>
                          <a:latin typeface="Calibri" panose="020F0502020204030204" pitchFamily="34" charset="0"/>
                          <a:ea typeface="Arial" panose="020B0604020202020204" pitchFamily="34" charset="0"/>
                        </a:rPr>
                        <a:t>кеңес</a:t>
                      </a:r>
                      <a:r>
                        <a:rPr lang="ru-RU" sz="1200" b="1" dirty="0">
                          <a:effectLst/>
                          <a:latin typeface="Calibri" panose="020F0502020204030204" pitchFamily="34" charset="0"/>
                          <a:ea typeface="Arial" panose="020B0604020202020204" pitchFamily="34" charset="0"/>
                        </a:rPr>
                        <a:t> беру </a:t>
                      </a:r>
                      <a:endParaRPr lang="ru-RU"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just">
                        <a:lnSpc>
                          <a:spcPct val="106000"/>
                        </a:lnSpc>
                        <a:spcAft>
                          <a:spcPts val="800"/>
                        </a:spcAft>
                      </a:pPr>
                      <a:r>
                        <a:rPr lang="kk-KZ" sz="1200" dirty="0" smtClean="0">
                          <a:effectLst/>
                          <a:latin typeface="+mn-lt"/>
                          <a:ea typeface="Calibri" panose="020F0502020204030204" pitchFamily="34" charset="0"/>
                          <a:cs typeface="Arial" panose="020B0604020202020204" pitchFamily="34" charset="0"/>
                        </a:rPr>
                        <a:t>Ата-аналармен бала денсаулығы, баланың үйдегі күн тәртібі, жетістіктері туралы әңгімелесу, баланы дамыту мен тәрбиелеу мәселелері бойынша</a:t>
                      </a:r>
                      <a:r>
                        <a:rPr lang="kk-KZ" sz="1200" baseline="0" dirty="0" smtClean="0">
                          <a:effectLst/>
                          <a:latin typeface="+mn-lt"/>
                          <a:ea typeface="Calibri" panose="020F0502020204030204" pitchFamily="34" charset="0"/>
                          <a:cs typeface="Arial" panose="020B0604020202020204" pitchFamily="34" charset="0"/>
                        </a:rPr>
                        <a:t> </a:t>
                      </a:r>
                      <a:r>
                        <a:rPr lang="kk-KZ" sz="1200" dirty="0" smtClean="0">
                          <a:effectLst/>
                          <a:latin typeface="+mn-lt"/>
                          <a:ea typeface="Calibri" panose="020F0502020204030204" pitchFamily="34" charset="0"/>
                          <a:cs typeface="Arial" panose="020B0604020202020204" pitchFamily="34" charset="0"/>
                        </a:rPr>
                        <a:t>(жыл мезгіліне байланысты балаларды киіндіру) кеңес беру.</a:t>
                      </a: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2"/>
                  </a:ext>
                </a:extLst>
              </a:tr>
              <a:tr h="946576">
                <a:tc>
                  <a:txBody>
                    <a:bodyPr/>
                    <a:lstStyle/>
                    <a:p>
                      <a:pPr marL="13970">
                        <a:lnSpc>
                          <a:spcPct val="102000"/>
                        </a:lnSpc>
                        <a:spcAft>
                          <a:spcPts val="0"/>
                        </a:spcAft>
                      </a:pPr>
                      <a:r>
                        <a:rPr lang="ru-RU" sz="1200" b="1" spc="-10" dirty="0">
                          <a:effectLst/>
                          <a:latin typeface="Calibri" panose="020F0502020204030204" pitchFamily="34" charset="0"/>
                          <a:ea typeface="Arial" panose="020B0604020202020204" pitchFamily="34" charset="0"/>
                        </a:rPr>
                        <a:t>Балалардың </a:t>
                      </a:r>
                      <a:r>
                        <a:rPr lang="ru-RU" sz="1200" b="1" spc="-10" dirty="0" err="1">
                          <a:effectLst/>
                          <a:latin typeface="Calibri" panose="020F0502020204030204" pitchFamily="34" charset="0"/>
                          <a:ea typeface="Arial" panose="020B0604020202020204" pitchFamily="34" charset="0"/>
                        </a:rPr>
                        <a:t>дербес</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іс-әрекеті</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баяу</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қимылды</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ойындар</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үстел</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үсті</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ойындары</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бейнелеу</a:t>
                      </a:r>
                      <a:r>
                        <a:rPr lang="ru-RU" sz="1200" b="1" spc="-10" dirty="0">
                          <a:effectLst/>
                          <a:latin typeface="Calibri" panose="020F0502020204030204" pitchFamily="34" charset="0"/>
                          <a:ea typeface="Arial" panose="020B0604020202020204" pitchFamily="34" charset="0"/>
                        </a:rPr>
                        <a:t> </a:t>
                      </a:r>
                      <a:r>
                        <a:rPr lang="ru-RU" sz="1200" b="1" spc="-10" dirty="0" err="1" smtClean="0">
                          <a:effectLst/>
                          <a:latin typeface="Calibri" panose="020F0502020204030204" pitchFamily="34" charset="0"/>
                          <a:ea typeface="Arial" panose="020B0604020202020204" pitchFamily="34" charset="0"/>
                        </a:rPr>
                        <a:t>әрекеті</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кітаптар</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қарау</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және</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тағы</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басқа</a:t>
                      </a:r>
                      <a:r>
                        <a:rPr lang="ru-RU" sz="1200" b="1" spc="-10" dirty="0">
                          <a:effectLst/>
                          <a:latin typeface="Calibri" panose="020F0502020204030204" pitchFamily="34" charset="0"/>
                          <a:ea typeface="Arial" panose="020B0604020202020204" pitchFamily="34" charset="0"/>
                        </a:rPr>
                        <a:t> </a:t>
                      </a:r>
                      <a:r>
                        <a:rPr lang="ru-RU" sz="1200" b="1" spc="-10" dirty="0" err="1">
                          <a:effectLst/>
                          <a:latin typeface="Calibri" panose="020F0502020204030204" pitchFamily="34" charset="0"/>
                          <a:ea typeface="Arial" panose="020B0604020202020204" pitchFamily="34" charset="0"/>
                        </a:rPr>
                        <a:t>іс-әрекеттер</a:t>
                      </a:r>
                      <a:r>
                        <a:rPr lang="ru-RU" sz="1200" b="1" spc="-10" dirty="0" smtClean="0">
                          <a:effectLst/>
                          <a:latin typeface="Calibri" panose="020F0502020204030204" pitchFamily="34" charset="0"/>
                          <a:ea typeface="Arial" panose="020B0604020202020204" pitchFamily="34" charset="0"/>
                        </a:rPr>
                        <a:t>)</a:t>
                      </a:r>
                      <a:endParaRPr lang="ru-RU"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just">
                        <a:lnSpc>
                          <a:spcPct val="100000"/>
                        </a:lnSpc>
                        <a:spcAft>
                          <a:spcPts val="0"/>
                        </a:spcAft>
                      </a:pPr>
                      <a:r>
                        <a:rPr lang="kk-KZ" sz="1200" dirty="0" smtClean="0">
                          <a:effectLst/>
                          <a:latin typeface="+mn-lt"/>
                          <a:ea typeface="Calibri" panose="020F0502020204030204" pitchFamily="34" charset="0"/>
                          <a:cs typeface="Arial" panose="020B0604020202020204" pitchFamily="34" charset="0"/>
                        </a:rPr>
                        <a:t>Балалардың қызығушылықтары мен білім беру қажеттіліктерін ескере отырып, педагог күні бойы ұйымдастырған әртүрлі балалар іс-әрекеті (</a:t>
                      </a:r>
                      <a:r>
                        <a:rPr lang="kk-KZ" sz="1200" b="1" dirty="0" smtClean="0">
                          <a:effectLst/>
                          <a:latin typeface="+mn-lt"/>
                          <a:ea typeface="Calibri" panose="020F0502020204030204" pitchFamily="34" charset="0"/>
                          <a:cs typeface="Arial" panose="020B0604020202020204" pitchFamily="34" charset="0"/>
                        </a:rPr>
                        <a:t>ойын, қимыл, танымдық, шығармашылық, зерттеу, эксперимент, еңбек, балалардың дербес  әрекеті, өзіне-өзі қызмет ету</a:t>
                      </a:r>
                      <a:r>
                        <a:rPr lang="kk-KZ" sz="1200" dirty="0" smtClean="0">
                          <a:effectLst/>
                          <a:latin typeface="+mn-lt"/>
                          <a:ea typeface="Calibri" panose="020F0502020204030204" pitchFamily="34" charset="0"/>
                          <a:cs typeface="Arial" panose="020B0604020202020204" pitchFamily="34" charset="0"/>
                        </a:rPr>
                        <a:t>) түрінде іске асырылады.</a:t>
                      </a:r>
                    </a:p>
                    <a:p>
                      <a:pPr algn="just">
                        <a:lnSpc>
                          <a:spcPct val="100000"/>
                        </a:lnSpc>
                        <a:spcAft>
                          <a:spcPts val="0"/>
                        </a:spcAft>
                      </a:pPr>
                      <a:r>
                        <a:rPr lang="kk-KZ" sz="1200" dirty="0" smtClean="0">
                          <a:effectLst/>
                          <a:latin typeface="+mn-lt"/>
                          <a:ea typeface="Calibri" panose="020F0502020204030204" pitchFamily="34" charset="0"/>
                          <a:cs typeface="Arial" panose="020B0604020202020204" pitchFamily="34" charset="0"/>
                        </a:rPr>
                        <a:t>Ойын бұрышындағы ойындар, сурет салу, суретті кітапшаларды бояу, үстел үсті ойындары( пазлдар, домино), құрастыру, кітаптарды қарау, табиғат бұрышындағы еңбек (бөлме өсімдіктеріне күтім жасау)</a:t>
                      </a:r>
                    </a:p>
                    <a:p>
                      <a:pPr algn="just">
                        <a:lnSpc>
                          <a:spcPct val="100000"/>
                        </a:lnSpc>
                        <a:spcAft>
                          <a:spcPts val="0"/>
                        </a:spcAft>
                      </a:pPr>
                      <a:r>
                        <a:rPr lang="kk-KZ" sz="1200" b="1" dirty="0" smtClean="0">
                          <a:effectLst/>
                          <a:latin typeface="+mn-lt"/>
                          <a:ea typeface="Calibri" panose="020F0502020204030204" pitchFamily="34" charset="0"/>
                          <a:cs typeface="Arial" panose="020B0604020202020204" pitchFamily="34" charset="0"/>
                        </a:rPr>
                        <a:t>Балалармен жеке жұмыс. </a:t>
                      </a: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3"/>
                  </a:ext>
                </a:extLst>
              </a:tr>
              <a:tr h="318568">
                <a:tc>
                  <a:txBody>
                    <a:bodyPr/>
                    <a:lstStyle/>
                    <a:p>
                      <a:pPr marL="13970">
                        <a:lnSpc>
                          <a:spcPts val="1435"/>
                        </a:lnSpc>
                        <a:spcAft>
                          <a:spcPts val="0"/>
                        </a:spcAft>
                      </a:pPr>
                      <a:r>
                        <a:rPr lang="ru-RU" sz="1200" b="1" dirty="0" err="1">
                          <a:effectLst/>
                          <a:latin typeface="Calibri" panose="020F0502020204030204" pitchFamily="34" charset="0"/>
                          <a:ea typeface="Arial" panose="020B0604020202020204" pitchFamily="34" charset="0"/>
                        </a:rPr>
                        <a:t>Таңертенгі</a:t>
                      </a:r>
                      <a:r>
                        <a:rPr lang="ru-RU" sz="1200" b="1" dirty="0">
                          <a:effectLst/>
                          <a:latin typeface="Calibri" panose="020F0502020204030204" pitchFamily="34" charset="0"/>
                          <a:ea typeface="Arial" panose="020B0604020202020204" pitchFamily="34" charset="0"/>
                        </a:rPr>
                        <a:t> </a:t>
                      </a:r>
                      <a:r>
                        <a:rPr lang="ru-RU" sz="1200" b="1" dirty="0" err="1">
                          <a:effectLst/>
                          <a:latin typeface="Calibri" panose="020F0502020204030204" pitchFamily="34" charset="0"/>
                          <a:ea typeface="Arial" panose="020B0604020202020204" pitchFamily="34" charset="0"/>
                        </a:rPr>
                        <a:t>жаттығу</a:t>
                      </a:r>
                      <a:r>
                        <a:rPr lang="ru-RU" sz="1200" b="1" dirty="0">
                          <a:effectLst/>
                          <a:latin typeface="Calibri" panose="020F0502020204030204" pitchFamily="34" charset="0"/>
                          <a:ea typeface="Arial" panose="020B0604020202020204" pitchFamily="34" charset="0"/>
                        </a:rPr>
                        <a:t>  </a:t>
                      </a:r>
                      <a:endParaRPr lang="ru-RU"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indent="3175" algn="just">
                        <a:lnSpc>
                          <a:spcPct val="106000"/>
                        </a:lnSpc>
                        <a:spcAft>
                          <a:spcPts val="800"/>
                        </a:spcAft>
                      </a:pPr>
                      <a:r>
                        <a:rPr lang="kk-KZ" sz="1200" baseline="0" dirty="0" smtClean="0">
                          <a:effectLst/>
                          <a:latin typeface="+mn-lt"/>
                          <a:ea typeface="Calibri" panose="020F0502020204030204" pitchFamily="34" charset="0"/>
                          <a:cs typeface="Arial" panose="020B0604020202020204" pitchFamily="34" charset="0"/>
                        </a:rPr>
                        <a:t>Таңертеңгі жаттығу кешені (</a:t>
                      </a:r>
                      <a:r>
                        <a:rPr lang="kk-KZ" sz="1200" b="1" baseline="0" dirty="0" smtClean="0">
                          <a:effectLst/>
                          <a:latin typeface="+mn-lt"/>
                          <a:ea typeface="Calibri" panose="020F0502020204030204" pitchFamily="34" charset="0"/>
                          <a:cs typeface="Arial" panose="020B0604020202020204" pitchFamily="34" charset="0"/>
                        </a:rPr>
                        <a:t>қимыл белсенділігі, ойын әрекеті). </a:t>
                      </a:r>
                      <a:r>
                        <a:rPr lang="kk-KZ" sz="1200" baseline="0" dirty="0" smtClean="0">
                          <a:effectLst/>
                          <a:latin typeface="+mn-lt"/>
                          <a:ea typeface="Calibri" panose="020F0502020204030204" pitchFamily="34" charset="0"/>
                          <a:cs typeface="Arial" panose="020B0604020202020204" pitchFamily="34" charset="0"/>
                        </a:rPr>
                        <a:t>Сапқа тұру,  жүру, жүгіру, жалпы дамытушы және тыныс алу жаттығулары. </a:t>
                      </a:r>
                      <a:endParaRPr lang="ru-RU" sz="1200" dirty="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4"/>
                  </a:ext>
                </a:extLst>
              </a:tr>
              <a:tr h="955705">
                <a:tc>
                  <a:txBody>
                    <a:bodyPr/>
                    <a:lstStyle/>
                    <a:p>
                      <a:pPr marL="13970">
                        <a:lnSpc>
                          <a:spcPts val="1435"/>
                        </a:lnSpc>
                        <a:spcAft>
                          <a:spcPts val="0"/>
                        </a:spcAft>
                      </a:pPr>
                      <a:r>
                        <a:rPr lang="ru-RU" sz="1200" b="1" spc="-10" dirty="0" err="1">
                          <a:effectLst/>
                          <a:latin typeface="Calibri" panose="020F0502020204030204" pitchFamily="34" charset="0"/>
                          <a:ea typeface="Arial" panose="020B0604020202020204" pitchFamily="34" charset="0"/>
                        </a:rPr>
                        <a:t>Таңғы</a:t>
                      </a:r>
                      <a:r>
                        <a:rPr lang="ru-RU" sz="1200" b="1" spc="-10" dirty="0">
                          <a:effectLst/>
                          <a:latin typeface="Calibri" panose="020F0502020204030204" pitchFamily="34" charset="0"/>
                          <a:ea typeface="Arial" panose="020B0604020202020204" pitchFamily="34" charset="0"/>
                        </a:rPr>
                        <a:t> ас </a:t>
                      </a:r>
                      <a:endParaRPr lang="ru-RU" sz="1100" dirty="0">
                        <a:effectLst/>
                        <a:latin typeface="Arial" panose="020B0604020202020204" pitchFamily="34" charset="0"/>
                        <a:ea typeface="Arial" panose="020B0604020202020204" pitchFamily="34" charset="0"/>
                      </a:endParaRPr>
                    </a:p>
                    <a:p>
                      <a:pPr marL="13970">
                        <a:lnSpc>
                          <a:spcPts val="1435"/>
                        </a:lnSpc>
                        <a:spcAft>
                          <a:spcPts val="0"/>
                        </a:spcAft>
                      </a:pPr>
                      <a:r>
                        <a:rPr lang="ru-RU" sz="1200" b="1" dirty="0">
                          <a:effectLst/>
                          <a:latin typeface="Calibri" panose="020F0502020204030204" pitchFamily="34" charset="0"/>
                          <a:ea typeface="Arial" panose="020B0604020202020204" pitchFamily="34" charset="0"/>
                        </a:rPr>
                        <a:t> </a:t>
                      </a:r>
                      <a:endParaRPr lang="ru-RU"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just">
                        <a:lnSpc>
                          <a:spcPct val="106000"/>
                        </a:lnSpc>
                        <a:spcAft>
                          <a:spcPts val="0"/>
                        </a:spcAft>
                      </a:pPr>
                      <a:r>
                        <a:rPr lang="ru-RU" sz="1200" dirty="0" err="1" smtClean="0">
                          <a:effectLst/>
                          <a:latin typeface="+mn-lt"/>
                          <a:ea typeface="Calibri" panose="020F0502020204030204" pitchFamily="34" charset="0"/>
                          <a:cs typeface="Arial" panose="020B0604020202020204" pitchFamily="34" charset="0"/>
                        </a:rPr>
                        <a:t>Таңғы</a:t>
                      </a:r>
                      <a:r>
                        <a:rPr lang="ru-RU" sz="1200" dirty="0" smtClean="0">
                          <a:effectLst/>
                          <a:latin typeface="+mn-lt"/>
                          <a:ea typeface="Calibri" panose="020F0502020204030204" pitchFamily="34" charset="0"/>
                          <a:cs typeface="Arial" panose="020B0604020202020204" pitchFamily="34" charset="0"/>
                        </a:rPr>
                        <a:t> ас </a:t>
                      </a:r>
                      <a:r>
                        <a:rPr lang="ru-RU" sz="1200" dirty="0" err="1" smtClean="0">
                          <a:effectLst/>
                          <a:latin typeface="+mn-lt"/>
                          <a:ea typeface="Calibri" panose="020F0502020204030204" pitchFamily="34" charset="0"/>
                          <a:cs typeface="Arial" panose="020B0604020202020204" pitchFamily="34" charset="0"/>
                        </a:rPr>
                        <a:t>алдында</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гигиеналық</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шараларды</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орындау</a:t>
                      </a:r>
                      <a:r>
                        <a:rPr lang="ru-RU" sz="1200" dirty="0" smtClean="0">
                          <a:effectLst/>
                          <a:latin typeface="+mn-lt"/>
                          <a:ea typeface="Calibri" panose="020F0502020204030204" pitchFamily="34" charset="0"/>
                          <a:cs typeface="Arial" panose="020B0604020202020204" pitchFamily="34" charset="0"/>
                        </a:rPr>
                        <a:t> </a:t>
                      </a:r>
                      <a:r>
                        <a:rPr lang="ru-RU" sz="1200" b="1" dirty="0" smtClean="0">
                          <a:effectLst/>
                          <a:latin typeface="+mn-lt"/>
                          <a:ea typeface="Calibri" panose="020F0502020204030204" pitchFamily="34" charset="0"/>
                          <a:cs typeface="Arial" panose="020B0604020202020204" pitchFamily="34" charset="0"/>
                        </a:rPr>
                        <a:t>(</a:t>
                      </a:r>
                      <a:r>
                        <a:rPr lang="ru-RU" sz="1200" b="1" dirty="0" err="1" smtClean="0">
                          <a:effectLst/>
                          <a:latin typeface="+mn-lt"/>
                          <a:ea typeface="Calibri" panose="020F0502020204030204" pitchFamily="34" charset="0"/>
                          <a:cs typeface="Arial" panose="020B0604020202020204" pitchFamily="34" charset="0"/>
                        </a:rPr>
                        <a:t>мәдени-гигиеналық</a:t>
                      </a:r>
                      <a:r>
                        <a:rPr lang="ru-RU" sz="1200" b="1" dirty="0" smtClean="0">
                          <a:effectLst/>
                          <a:latin typeface="+mn-lt"/>
                          <a:ea typeface="Calibri" panose="020F0502020204030204" pitchFamily="34" charset="0"/>
                          <a:cs typeface="Arial" panose="020B0604020202020204" pitchFamily="34" charset="0"/>
                        </a:rPr>
                        <a:t> </a:t>
                      </a:r>
                      <a:r>
                        <a:rPr lang="ru-RU" sz="1200" b="1" dirty="0" err="1" smtClean="0">
                          <a:effectLst/>
                          <a:latin typeface="+mn-lt"/>
                          <a:ea typeface="Calibri" panose="020F0502020204030204" pitchFamily="34" charset="0"/>
                          <a:cs typeface="Arial" panose="020B0604020202020204" pitchFamily="34" charset="0"/>
                        </a:rPr>
                        <a:t>дағдылар</a:t>
                      </a:r>
                      <a:r>
                        <a:rPr lang="ru-RU" sz="1200" b="1" dirty="0" smtClean="0">
                          <a:effectLst/>
                          <a:latin typeface="+mn-lt"/>
                          <a:ea typeface="Calibri" panose="020F0502020204030204" pitchFamily="34" charset="0"/>
                          <a:cs typeface="Arial" panose="020B0604020202020204" pitchFamily="34" charset="0"/>
                        </a:rPr>
                        <a:t>, </a:t>
                      </a:r>
                      <a:r>
                        <a:rPr lang="ru-RU" sz="1200" b="1" dirty="0" err="1" smtClean="0">
                          <a:effectLst/>
                          <a:latin typeface="+mn-lt"/>
                          <a:ea typeface="Calibri" panose="020F0502020204030204" pitchFamily="34" charset="0"/>
                          <a:cs typeface="Arial" panose="020B0604020202020204" pitchFamily="34" charset="0"/>
                        </a:rPr>
                        <a:t>өзіне-өзі</a:t>
                      </a:r>
                      <a:r>
                        <a:rPr lang="ru-RU" sz="1200" b="1" dirty="0" smtClean="0">
                          <a:effectLst/>
                          <a:latin typeface="+mn-lt"/>
                          <a:ea typeface="Calibri" panose="020F0502020204030204" pitchFamily="34" charset="0"/>
                          <a:cs typeface="Arial" panose="020B0604020202020204" pitchFamily="34" charset="0"/>
                        </a:rPr>
                        <a:t> </a:t>
                      </a:r>
                      <a:r>
                        <a:rPr lang="ru-RU" sz="1200" b="1" dirty="0" err="1" smtClean="0">
                          <a:effectLst/>
                          <a:latin typeface="+mn-lt"/>
                          <a:ea typeface="Calibri" panose="020F0502020204030204" pitchFamily="34" charset="0"/>
                          <a:cs typeface="Arial" panose="020B0604020202020204" pitchFamily="34" charset="0"/>
                        </a:rPr>
                        <a:t>қызмет</a:t>
                      </a:r>
                      <a:r>
                        <a:rPr lang="ru-RU" sz="1200" b="1" dirty="0" smtClean="0">
                          <a:effectLst/>
                          <a:latin typeface="+mn-lt"/>
                          <a:ea typeface="Calibri" panose="020F0502020204030204" pitchFamily="34" charset="0"/>
                          <a:cs typeface="Arial" panose="020B0604020202020204" pitchFamily="34" charset="0"/>
                        </a:rPr>
                        <a:t> </a:t>
                      </a:r>
                      <a:r>
                        <a:rPr lang="ru-RU" sz="1200" b="1" dirty="0" err="1" smtClean="0">
                          <a:effectLst/>
                          <a:latin typeface="+mn-lt"/>
                          <a:ea typeface="Calibri" panose="020F0502020204030204" pitchFamily="34" charset="0"/>
                          <a:cs typeface="Arial" panose="020B0604020202020204" pitchFamily="34" charset="0"/>
                        </a:rPr>
                        <a:t>ету</a:t>
                      </a:r>
                      <a:r>
                        <a:rPr lang="ru-RU" sz="1200" b="1" dirty="0" smtClean="0">
                          <a:effectLst/>
                          <a:latin typeface="+mn-lt"/>
                          <a:ea typeface="Calibri" panose="020F0502020204030204" pitchFamily="34" charset="0"/>
                          <a:cs typeface="Arial" panose="020B0604020202020204" pitchFamily="34" charset="0"/>
                        </a:rPr>
                        <a:t>, </a:t>
                      </a:r>
                      <a:r>
                        <a:rPr lang="ru-RU" sz="1200" b="1" dirty="0" err="1" smtClean="0">
                          <a:effectLst/>
                          <a:latin typeface="+mn-lt"/>
                          <a:ea typeface="Calibri" panose="020F0502020204030204" pitchFamily="34" charset="0"/>
                          <a:cs typeface="Arial" panose="020B0604020202020204" pitchFamily="34" charset="0"/>
                        </a:rPr>
                        <a:t>кезекшілердің</a:t>
                      </a:r>
                      <a:r>
                        <a:rPr lang="ru-RU" sz="1200" b="1" dirty="0" smtClean="0">
                          <a:effectLst/>
                          <a:latin typeface="+mn-lt"/>
                          <a:ea typeface="Calibri" panose="020F0502020204030204" pitchFamily="34" charset="0"/>
                          <a:cs typeface="Arial" panose="020B0604020202020204" pitchFamily="34" charset="0"/>
                        </a:rPr>
                        <a:t> </a:t>
                      </a:r>
                      <a:r>
                        <a:rPr lang="ru-RU" sz="1200" b="1" dirty="0" err="1" smtClean="0">
                          <a:effectLst/>
                          <a:latin typeface="+mn-lt"/>
                          <a:ea typeface="Calibri" panose="020F0502020204030204" pitchFamily="34" charset="0"/>
                          <a:cs typeface="Arial" panose="020B0604020202020204" pitchFamily="34" charset="0"/>
                        </a:rPr>
                        <a:t>еңбек</a:t>
                      </a:r>
                      <a:r>
                        <a:rPr lang="ru-RU" sz="1200" b="1" dirty="0" smtClean="0">
                          <a:effectLst/>
                          <a:latin typeface="+mn-lt"/>
                          <a:ea typeface="Calibri" panose="020F0502020204030204" pitchFamily="34" charset="0"/>
                          <a:cs typeface="Arial" panose="020B0604020202020204" pitchFamily="34" charset="0"/>
                        </a:rPr>
                        <a:t> </a:t>
                      </a:r>
                      <a:r>
                        <a:rPr lang="ru-RU" sz="1200" b="1" dirty="0" err="1" smtClean="0">
                          <a:effectLst/>
                          <a:latin typeface="+mn-lt"/>
                          <a:ea typeface="Calibri" panose="020F0502020204030204" pitchFamily="34" charset="0"/>
                          <a:cs typeface="Arial" panose="020B0604020202020204" pitchFamily="34" charset="0"/>
                        </a:rPr>
                        <a:t>әрекеті</a:t>
                      </a:r>
                      <a:r>
                        <a:rPr lang="ru-RU" sz="1200" dirty="0" smtClean="0">
                          <a:effectLst/>
                          <a:latin typeface="+mn-lt"/>
                          <a:ea typeface="Calibri" panose="020F0502020204030204" pitchFamily="34" charset="0"/>
                          <a:cs typeface="Arial" panose="020B0604020202020204" pitchFamily="34" charset="0"/>
                        </a:rPr>
                        <a:t> (ас </a:t>
                      </a:r>
                      <a:r>
                        <a:rPr lang="ru-RU" sz="1200" dirty="0" err="1" smtClean="0">
                          <a:effectLst/>
                          <a:latin typeface="+mn-lt"/>
                          <a:ea typeface="Calibri" panose="020F0502020204030204" pitchFamily="34" charset="0"/>
                          <a:cs typeface="Arial" panose="020B0604020202020204" pitchFamily="34" charset="0"/>
                        </a:rPr>
                        <a:t>ішу</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құралдарын</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майлықтарды</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үстелге</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қою</a:t>
                      </a:r>
                      <a:r>
                        <a:rPr lang="ru-RU" sz="1200" dirty="0" smtClean="0">
                          <a:effectLst/>
                          <a:latin typeface="+mn-lt"/>
                          <a:ea typeface="Calibri" panose="020F0502020204030204" pitchFamily="34" charset="0"/>
                          <a:cs typeface="Arial" panose="020B0604020202020204" pitchFamily="34" charset="0"/>
                        </a:rPr>
                        <a:t>)</a:t>
                      </a:r>
                    </a:p>
                    <a:p>
                      <a:pPr algn="just">
                        <a:lnSpc>
                          <a:spcPct val="106000"/>
                        </a:lnSpc>
                        <a:spcAft>
                          <a:spcPts val="0"/>
                        </a:spcAft>
                      </a:pPr>
                      <a:r>
                        <a:rPr lang="ru-RU" sz="1200" dirty="0" smtClean="0">
                          <a:effectLst/>
                          <a:latin typeface="+mn-lt"/>
                          <a:ea typeface="Calibri" panose="020F0502020204030204" pitchFamily="34" charset="0"/>
                          <a:cs typeface="Arial" panose="020B0604020202020204" pitchFamily="34" charset="0"/>
                        </a:rPr>
                        <a:t> </a:t>
                      </a:r>
                      <a:r>
                        <a:rPr lang="ru-RU" sz="1200" b="1" dirty="0" err="1" smtClean="0">
                          <a:effectLst/>
                          <a:latin typeface="+mn-lt"/>
                          <a:ea typeface="Calibri" panose="020F0502020204030204" pitchFamily="34" charset="0"/>
                          <a:cs typeface="Arial" panose="020B0604020202020204" pitchFamily="34" charset="0"/>
                        </a:rPr>
                        <a:t>Гигиеналық</a:t>
                      </a:r>
                      <a:r>
                        <a:rPr lang="ru-RU" sz="1200" b="1" dirty="0" smtClean="0">
                          <a:effectLst/>
                          <a:latin typeface="+mn-lt"/>
                          <a:ea typeface="Calibri" panose="020F0502020204030204" pitchFamily="34" charset="0"/>
                          <a:cs typeface="Arial" panose="020B0604020202020204" pitchFamily="34" charset="0"/>
                        </a:rPr>
                        <a:t> </a:t>
                      </a:r>
                      <a:r>
                        <a:rPr lang="ru-RU" sz="1200" b="1" dirty="0" err="1" smtClean="0">
                          <a:effectLst/>
                          <a:latin typeface="+mn-lt"/>
                          <a:ea typeface="Calibri" panose="020F0502020204030204" pitchFamily="34" charset="0"/>
                          <a:cs typeface="Arial" panose="020B0604020202020204" pitchFamily="34" charset="0"/>
                        </a:rPr>
                        <a:t>шаралар</a:t>
                      </a:r>
                      <a:r>
                        <a:rPr lang="ru-RU" sz="1200" b="1" dirty="0" smtClean="0">
                          <a:effectLst/>
                          <a:latin typeface="+mn-lt"/>
                          <a:ea typeface="Calibri" panose="020F0502020204030204" pitchFamily="34" charset="0"/>
                          <a:cs typeface="Arial" panose="020B0604020202020204" pitchFamily="34" charset="0"/>
                        </a:rPr>
                        <a:t> </a:t>
                      </a:r>
                      <a:r>
                        <a:rPr lang="ru-RU" sz="1200" dirty="0" smtClean="0">
                          <a:effectLst/>
                          <a:latin typeface="+mn-lt"/>
                          <a:ea typeface="Calibri" panose="020F0502020204030204" pitchFamily="34" charset="0"/>
                          <a:cs typeface="Arial" panose="020B0604020202020204" pitchFamily="34" charset="0"/>
                        </a:rPr>
                        <a:t>(</a:t>
                      </a:r>
                      <a:r>
                        <a:rPr lang="ru-RU" sz="1200" dirty="0" err="1" smtClean="0">
                          <a:effectLst/>
                          <a:latin typeface="+mn-lt"/>
                          <a:ea typeface="Calibri" panose="020F0502020204030204" pitchFamily="34" charset="0"/>
                          <a:cs typeface="Arial" panose="020B0604020202020204" pitchFamily="34" charset="0"/>
                        </a:rPr>
                        <a:t>қолды</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дұрыс</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жуу</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өз</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орамалының</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орнын</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білу</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қолды</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дұрыс</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сүрту</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және</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орамалды</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орнына</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ілу</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көркем</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сөз</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қолдану</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мысалы</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Сырттан</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келіп</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үнемі</a:t>
                      </a:r>
                      <a:r>
                        <a:rPr lang="ru-RU" sz="1200" dirty="0" smtClean="0">
                          <a:effectLst/>
                          <a:latin typeface="+mn-lt"/>
                          <a:ea typeface="Calibri" panose="020F0502020204030204" pitchFamily="34" charset="0"/>
                          <a:cs typeface="Arial" panose="020B0604020202020204" pitchFamily="34" charset="0"/>
                        </a:rPr>
                        <a:t>, </a:t>
                      </a:r>
                    </a:p>
                    <a:p>
                      <a:pPr algn="just">
                        <a:lnSpc>
                          <a:spcPct val="106000"/>
                        </a:lnSpc>
                        <a:spcAft>
                          <a:spcPts val="0"/>
                        </a:spcAft>
                      </a:pP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Сабынмен</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қол</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жуамыз</a:t>
                      </a:r>
                      <a:r>
                        <a:rPr lang="ru-RU" sz="1200" dirty="0" smtClean="0">
                          <a:effectLst/>
                          <a:latin typeface="+mn-lt"/>
                          <a:ea typeface="Calibri" panose="020F0502020204030204" pitchFamily="34" charset="0"/>
                          <a:cs typeface="Arial" panose="020B0604020202020204" pitchFamily="34" charset="0"/>
                        </a:rPr>
                        <a:t>,</a:t>
                      </a:r>
                    </a:p>
                    <a:p>
                      <a:pPr algn="just">
                        <a:lnSpc>
                          <a:spcPct val="106000"/>
                        </a:lnSpc>
                        <a:spcAft>
                          <a:spcPts val="0"/>
                        </a:spcAft>
                      </a:pPr>
                      <a:r>
                        <a:rPr lang="ru-RU" sz="1200" dirty="0" smtClean="0">
                          <a:effectLst/>
                          <a:latin typeface="+mn-lt"/>
                          <a:ea typeface="Calibri" panose="020F0502020204030204" pitchFamily="34" charset="0"/>
                          <a:cs typeface="Arial" panose="020B0604020202020204" pitchFamily="34" charset="0"/>
                        </a:rPr>
                        <a:t>                 Таза </a:t>
                      </a:r>
                      <a:r>
                        <a:rPr lang="ru-RU" sz="1200" dirty="0" err="1" smtClean="0">
                          <a:effectLst/>
                          <a:latin typeface="+mn-lt"/>
                          <a:ea typeface="Calibri" panose="020F0502020204030204" pitchFamily="34" charset="0"/>
                          <a:cs typeface="Arial" panose="020B0604020202020204" pitchFamily="34" charset="0"/>
                        </a:rPr>
                        <a:t>болды</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мұнтаздай</a:t>
                      </a:r>
                      <a:r>
                        <a:rPr lang="ru-RU" sz="1200" dirty="0" smtClean="0">
                          <a:effectLst/>
                          <a:latin typeface="+mn-lt"/>
                          <a:ea typeface="Calibri" panose="020F0502020204030204" pitchFamily="34" charset="0"/>
                          <a:cs typeface="Arial" panose="020B0604020202020204" pitchFamily="34" charset="0"/>
                        </a:rPr>
                        <a:t>, </a:t>
                      </a:r>
                    </a:p>
                    <a:p>
                      <a:pPr algn="just">
                        <a:lnSpc>
                          <a:spcPct val="106000"/>
                        </a:lnSpc>
                        <a:spcAft>
                          <a:spcPts val="0"/>
                        </a:spcAft>
                      </a:pP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Тағамға</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қол</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созамыз</a:t>
                      </a:r>
                      <a:r>
                        <a:rPr lang="ru-RU" sz="1200" dirty="0" smtClean="0">
                          <a:effectLst/>
                          <a:latin typeface="+mn-lt"/>
                          <a:ea typeface="Calibri" panose="020F0502020204030204" pitchFamily="34" charset="0"/>
                          <a:cs typeface="Arial" panose="020B0604020202020204" pitchFamily="34" charset="0"/>
                        </a:rPr>
                        <a:t>) </a:t>
                      </a:r>
                    </a:p>
                    <a:p>
                      <a:pPr algn="just">
                        <a:lnSpc>
                          <a:spcPct val="106000"/>
                        </a:lnSpc>
                        <a:spcAft>
                          <a:spcPts val="0"/>
                        </a:spcAft>
                      </a:pPr>
                      <a:r>
                        <a:rPr lang="ru-RU" sz="1200" b="0" dirty="0" err="1" smtClean="0">
                          <a:effectLst/>
                          <a:latin typeface="+mn-lt"/>
                          <a:ea typeface="Calibri" panose="020F0502020204030204" pitchFamily="34" charset="0"/>
                          <a:cs typeface="Arial" panose="020B0604020202020204" pitchFamily="34" charset="0"/>
                        </a:rPr>
                        <a:t>Тамақтану</a:t>
                      </a:r>
                      <a:r>
                        <a:rPr lang="ru-RU" sz="1200" b="0" dirty="0" smtClean="0">
                          <a:effectLst/>
                          <a:latin typeface="+mn-lt"/>
                          <a:ea typeface="Calibri" panose="020F0502020204030204" pitchFamily="34" charset="0"/>
                          <a:cs typeface="Arial" panose="020B0604020202020204" pitchFamily="34" charset="0"/>
                        </a:rPr>
                        <a:t> </a:t>
                      </a:r>
                      <a:r>
                        <a:rPr lang="ru-RU" sz="1200" dirty="0" smtClean="0">
                          <a:effectLst/>
                          <a:latin typeface="+mn-lt"/>
                          <a:ea typeface="Calibri" panose="020F0502020204030204" pitchFamily="34" charset="0"/>
                          <a:cs typeface="Arial" panose="020B0604020202020204" pitchFamily="34" charset="0"/>
                        </a:rPr>
                        <a:t>(</a:t>
                      </a:r>
                      <a:r>
                        <a:rPr lang="ru-RU" sz="1200" dirty="0" err="1" smtClean="0">
                          <a:effectLst/>
                          <a:latin typeface="+mn-lt"/>
                          <a:ea typeface="Calibri" panose="020F0502020204030204" pitchFamily="34" charset="0"/>
                          <a:cs typeface="Arial" panose="020B0604020202020204" pitchFamily="34" charset="0"/>
                        </a:rPr>
                        <a:t>өз</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орнын</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білу</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дұрыс</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отыру</a:t>
                      </a:r>
                      <a:r>
                        <a:rPr lang="ru-RU" sz="1200" dirty="0" smtClean="0">
                          <a:effectLst/>
                          <a:latin typeface="+mn-lt"/>
                          <a:ea typeface="Calibri" panose="020F0502020204030204" pitchFamily="34" charset="0"/>
                          <a:cs typeface="Arial" panose="020B0604020202020204" pitchFamily="34" charset="0"/>
                        </a:rPr>
                        <a:t>, ас </a:t>
                      </a:r>
                      <a:r>
                        <a:rPr lang="ru-RU" sz="1200" dirty="0" err="1" smtClean="0">
                          <a:effectLst/>
                          <a:latin typeface="+mn-lt"/>
                          <a:ea typeface="Calibri" panose="020F0502020204030204" pitchFamily="34" charset="0"/>
                          <a:cs typeface="Arial" panose="020B0604020202020204" pitchFamily="34" charset="0"/>
                        </a:rPr>
                        <a:t>ішу</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құралдарын</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дұрыс</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ұстау</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тамақтану</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мәдениетін</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қалыптастыру,тамақ</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ішкенде</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сөйлемеу</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тамақтанып</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болғаннан</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кейін</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алғыс</a:t>
                      </a:r>
                      <a:r>
                        <a:rPr lang="ru-RU" sz="1200" dirty="0" smtClean="0">
                          <a:effectLst/>
                          <a:latin typeface="+mn-lt"/>
                          <a:ea typeface="Calibri" panose="020F0502020204030204" pitchFamily="34" charset="0"/>
                          <a:cs typeface="Arial" panose="020B0604020202020204" pitchFamily="34" charset="0"/>
                        </a:rPr>
                        <a:t> </a:t>
                      </a:r>
                      <a:r>
                        <a:rPr lang="ru-RU" sz="1200" dirty="0" err="1" smtClean="0">
                          <a:effectLst/>
                          <a:latin typeface="+mn-lt"/>
                          <a:ea typeface="Calibri" panose="020F0502020204030204" pitchFamily="34" charset="0"/>
                          <a:cs typeface="Arial" panose="020B0604020202020204" pitchFamily="34" charset="0"/>
                        </a:rPr>
                        <a:t>айту</a:t>
                      </a:r>
                      <a:r>
                        <a:rPr lang="ru-RU" sz="1200" dirty="0" smtClean="0">
                          <a:effectLst/>
                          <a:latin typeface="+mn-lt"/>
                          <a:ea typeface="Calibri" panose="020F0502020204030204" pitchFamily="34" charset="0"/>
                          <a:cs typeface="Arial" panose="020B0604020202020204" pitchFamily="34" charset="0"/>
                        </a:rPr>
                        <a:t>) </a:t>
                      </a:r>
                      <a:endParaRPr lang="ru-RU" sz="1200" dirty="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xmlns="" val="10005"/>
                  </a:ext>
                </a:extLst>
              </a:tr>
              <a:tr h="507818">
                <a:tc>
                  <a:txBody>
                    <a:bodyPr/>
                    <a:lstStyle/>
                    <a:p>
                      <a:pPr marL="13970" marR="123190">
                        <a:lnSpc>
                          <a:spcPct val="102000"/>
                        </a:lnSpc>
                        <a:spcAft>
                          <a:spcPts val="0"/>
                        </a:spcAft>
                      </a:pPr>
                      <a:r>
                        <a:rPr lang="ru-RU" sz="1200" b="1" dirty="0" err="1">
                          <a:effectLst/>
                          <a:latin typeface="Calibri" panose="020F0502020204030204" pitchFamily="34" charset="0"/>
                          <a:ea typeface="Arial" panose="020B0604020202020204" pitchFamily="34" charset="0"/>
                        </a:rPr>
                        <a:t>Ұйымдастырылған</a:t>
                      </a:r>
                      <a:r>
                        <a:rPr lang="ru-RU" sz="1200" b="1" dirty="0">
                          <a:effectLst/>
                          <a:latin typeface="Calibri" panose="020F0502020204030204" pitchFamily="34" charset="0"/>
                          <a:ea typeface="Arial" panose="020B0604020202020204" pitchFamily="34" charset="0"/>
                        </a:rPr>
                        <a:t> </a:t>
                      </a:r>
                      <a:r>
                        <a:rPr lang="ru-RU" sz="1200" b="1" dirty="0" err="1">
                          <a:effectLst/>
                          <a:latin typeface="Calibri" panose="020F0502020204030204" pitchFamily="34" charset="0"/>
                          <a:ea typeface="Arial" panose="020B0604020202020204" pitchFamily="34" charset="0"/>
                        </a:rPr>
                        <a:t>іс-әрекетке</a:t>
                      </a:r>
                      <a:r>
                        <a:rPr lang="ru-RU" sz="1200" b="1" dirty="0">
                          <a:effectLst/>
                          <a:latin typeface="Calibri" panose="020F0502020204030204" pitchFamily="34" charset="0"/>
                          <a:ea typeface="Arial" panose="020B0604020202020204" pitchFamily="34" charset="0"/>
                        </a:rPr>
                        <a:t> </a:t>
                      </a:r>
                      <a:r>
                        <a:rPr lang="ru-RU" sz="1200" b="1" dirty="0" err="1">
                          <a:effectLst/>
                          <a:latin typeface="Calibri" panose="020F0502020204030204" pitchFamily="34" charset="0"/>
                          <a:ea typeface="Arial" panose="020B0604020202020204" pitchFamily="34" charset="0"/>
                        </a:rPr>
                        <a:t>дайындық</a:t>
                      </a:r>
                      <a:r>
                        <a:rPr lang="ru-RU" sz="1200" b="1" dirty="0">
                          <a:effectLst/>
                          <a:latin typeface="Calibri" panose="020F0502020204030204" pitchFamily="34" charset="0"/>
                          <a:ea typeface="Arial" panose="020B0604020202020204" pitchFamily="34" charset="0"/>
                        </a:rPr>
                        <a:t> </a:t>
                      </a:r>
                      <a:endParaRPr lang="ru-RU"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marL="0" marR="0" indent="0" algn="just" defTabSz="914400" rtl="0" eaLnBrk="1" fontAlgn="auto" latinLnBrk="0" hangingPunct="1">
                        <a:lnSpc>
                          <a:spcPct val="106000"/>
                        </a:lnSpc>
                        <a:spcBef>
                          <a:spcPts val="0"/>
                        </a:spcBef>
                        <a:spcAft>
                          <a:spcPts val="800"/>
                        </a:spcAft>
                        <a:buClrTx/>
                        <a:buSzTx/>
                        <a:buFontTx/>
                        <a:buNone/>
                        <a:tabLst/>
                        <a:defRPr/>
                      </a:pPr>
                      <a:r>
                        <a:rPr lang="ru-RU" sz="1200" kern="1200" dirty="0" err="1" smtClean="0">
                          <a:solidFill>
                            <a:schemeClr val="tx1"/>
                          </a:solidFill>
                          <a:effectLst/>
                          <a:latin typeface="+mn-lt"/>
                          <a:ea typeface="+mn-ea"/>
                          <a:cs typeface="+mn-cs"/>
                        </a:rPr>
                        <a:t>Балалар</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әсерлерімен</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бөлісу</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жаңалықтарды</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білу</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бірлескен</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жоспарларды</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мәселелерді</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талқылау</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қызығушылық</a:t>
                      </a:r>
                      <a:r>
                        <a:rPr lang="kk-KZ" sz="1200" kern="1200" dirty="0" smtClean="0">
                          <a:solidFill>
                            <a:schemeClr val="tx1"/>
                          </a:solidFill>
                          <a:effectLst/>
                          <a:latin typeface="+mn-lt"/>
                          <a:ea typeface="+mn-ea"/>
                          <a:cs typeface="+mn-cs"/>
                        </a:rPr>
                        <a:t>тары</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бойынша</a:t>
                      </a:r>
                      <a:r>
                        <a:rPr lang="ru-RU" sz="1200" kern="1200" dirty="0" smtClean="0">
                          <a:solidFill>
                            <a:schemeClr val="tx1"/>
                          </a:solidFill>
                          <a:effectLst/>
                          <a:latin typeface="+mn-lt"/>
                          <a:ea typeface="+mn-ea"/>
                          <a:cs typeface="+mn-cs"/>
                        </a:rPr>
                        <a:t> </a:t>
                      </a:r>
                      <a:r>
                        <a:rPr lang="kk-KZ" sz="1200" kern="1200" dirty="0" smtClean="0">
                          <a:solidFill>
                            <a:schemeClr val="tx1"/>
                          </a:solidFill>
                          <a:effectLst/>
                          <a:latin typeface="+mn-lt"/>
                          <a:ea typeface="+mn-ea"/>
                          <a:cs typeface="+mn-cs"/>
                        </a:rPr>
                        <a:t>әрекет </a:t>
                      </a:r>
                      <a:r>
                        <a:rPr lang="ru-RU" sz="1200" kern="1200" dirty="0" err="1" smtClean="0">
                          <a:solidFill>
                            <a:schemeClr val="tx1"/>
                          </a:solidFill>
                          <a:effectLst/>
                          <a:latin typeface="+mn-lt"/>
                          <a:ea typeface="+mn-ea"/>
                          <a:cs typeface="+mn-cs"/>
                        </a:rPr>
                        <a:t>түрін</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таңдау</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ережелер</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туралы</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келісу</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және</a:t>
                      </a:r>
                      <a:r>
                        <a:rPr lang="ru-RU" sz="1200" kern="1200" dirty="0" smtClean="0">
                          <a:solidFill>
                            <a:schemeClr val="tx1"/>
                          </a:solidFill>
                          <a:effectLst/>
                          <a:latin typeface="+mn-lt"/>
                          <a:ea typeface="+mn-ea"/>
                          <a:cs typeface="+mn-cs"/>
                        </a:rPr>
                        <a:t> т. б. </a:t>
                      </a:r>
                      <a:r>
                        <a:rPr lang="ru-RU" sz="1200" kern="1200" dirty="0" err="1" smtClean="0">
                          <a:solidFill>
                            <a:schemeClr val="tx1"/>
                          </a:solidFill>
                          <a:effectLst/>
                          <a:latin typeface="+mn-lt"/>
                          <a:ea typeface="+mn-ea"/>
                          <a:cs typeface="+mn-cs"/>
                        </a:rPr>
                        <a:t>үшін</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жиналады</a:t>
                      </a:r>
                      <a:r>
                        <a:rPr lang="ru-RU" sz="1200" kern="1200" dirty="0" smtClean="0">
                          <a:solidFill>
                            <a:schemeClr val="tx1"/>
                          </a:solidFill>
                          <a:effectLst/>
                          <a:latin typeface="+mn-lt"/>
                          <a:ea typeface="+mn-ea"/>
                          <a:cs typeface="+mn-cs"/>
                        </a:rPr>
                        <a:t>.</a:t>
                      </a:r>
                      <a:r>
                        <a:rPr lang="kk-KZ" sz="1200" kern="1200" dirty="0" smtClean="0">
                          <a:solidFill>
                            <a:schemeClr val="tx1"/>
                          </a:solidFill>
                          <a:effectLst/>
                          <a:latin typeface="+mn-lt"/>
                          <a:ea typeface="+mn-ea"/>
                          <a:cs typeface="+mn-cs"/>
                        </a:rPr>
                        <a:t> Балалар педагогке ортаны ұйымдастыруға көмектеседі (бірлескен әрекет, кезекшілік).</a:t>
                      </a:r>
                      <a:endParaRPr lang="ru-RU" sz="1200" kern="1200" dirty="0" smtClean="0">
                        <a:solidFill>
                          <a:schemeClr val="tx1"/>
                        </a:solidFill>
                        <a:effectLst/>
                        <a:latin typeface="+mn-lt"/>
                        <a:ea typeface="+mn-ea"/>
                        <a:cs typeface="+mn-cs"/>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6"/>
                  </a:ext>
                </a:extLst>
              </a:tr>
              <a:tr h="326974">
                <a:tc rowSpan="2">
                  <a:txBody>
                    <a:bodyPr/>
                    <a:lstStyle/>
                    <a:p>
                      <a:pPr marL="13970">
                        <a:lnSpc>
                          <a:spcPts val="1440"/>
                        </a:lnSpc>
                        <a:spcAft>
                          <a:spcPts val="0"/>
                        </a:spcAft>
                      </a:pPr>
                      <a:r>
                        <a:rPr lang="kk-KZ" sz="1200" b="1" dirty="0" smtClean="0">
                          <a:effectLst/>
                          <a:latin typeface="Calibri" panose="020F0502020204030204" pitchFamily="34" charset="0"/>
                          <a:ea typeface="Arial" panose="020B0604020202020204" pitchFamily="34" charset="0"/>
                        </a:rPr>
                        <a:t>Мектепке дейінгі ұйымның кестесі бойынша </a:t>
                      </a:r>
                      <a:r>
                        <a:rPr lang="kk-KZ" sz="1100" b="1" dirty="0" smtClean="0">
                          <a:effectLst/>
                          <a:latin typeface="Calibri" panose="020F0502020204030204" pitchFamily="34" charset="0"/>
                          <a:ea typeface="Arial" panose="020B0604020202020204" pitchFamily="34" charset="0"/>
                        </a:rPr>
                        <a:t>ұйымдастырылған іс-әрекет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kk-KZ" sz="1200" b="1" dirty="0">
                          <a:effectLst/>
                          <a:latin typeface="+mn-lt"/>
                          <a:ea typeface="Calibri" panose="020F0502020204030204" pitchFamily="34" charset="0"/>
                          <a:cs typeface="Arial" panose="020B0604020202020204" pitchFamily="34" charset="0"/>
                        </a:rPr>
                        <a:t>1. </a:t>
                      </a:r>
                      <a:r>
                        <a:rPr lang="kk-KZ" sz="1200" b="1" dirty="0" smtClean="0">
                          <a:effectLst/>
                          <a:latin typeface="+mn-lt"/>
                          <a:ea typeface="Calibri" panose="020F0502020204030204" pitchFamily="34" charset="0"/>
                          <a:cs typeface="Arial" panose="020B0604020202020204" pitchFamily="34" charset="0"/>
                        </a:rPr>
                        <a:t>Сауат ашу негіздері</a:t>
                      </a:r>
                      <a:endParaRPr lang="ru-RU" sz="1200" dirty="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kk-KZ" sz="1200" b="1" dirty="0" smtClean="0">
                          <a:effectLst/>
                          <a:latin typeface="+mn-lt"/>
                          <a:ea typeface="Calibri" panose="020F0502020204030204" pitchFamily="34" charset="0"/>
                          <a:cs typeface="Arial" panose="020B0604020202020204" pitchFamily="34" charset="0"/>
                        </a:rPr>
                        <a:t>1.Қазақ тілі</a:t>
                      </a:r>
                    </a:p>
                    <a:p>
                      <a:pPr algn="just">
                        <a:spcAft>
                          <a:spcPts val="0"/>
                        </a:spcAft>
                      </a:pPr>
                      <a:r>
                        <a:rPr lang="kk-KZ" sz="1200" b="1" dirty="0" smtClean="0">
                          <a:effectLst/>
                          <a:latin typeface="+mn-lt"/>
                          <a:ea typeface="Calibri" panose="020F0502020204030204" pitchFamily="34" charset="0"/>
                          <a:cs typeface="Arial" panose="020B0604020202020204" pitchFamily="34" charset="0"/>
                        </a:rPr>
                        <a:t> 2.Дене шынықтыру</a:t>
                      </a:r>
                      <a:endParaRPr lang="ru-RU" sz="1200" dirty="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just">
                        <a:spcAft>
                          <a:spcPts val="0"/>
                        </a:spcAft>
                      </a:pPr>
                      <a:r>
                        <a:rPr lang="kk-KZ" sz="1200" b="1" dirty="0">
                          <a:effectLst/>
                          <a:latin typeface="+mn-lt"/>
                          <a:ea typeface="Calibri" panose="020F0502020204030204" pitchFamily="34" charset="0"/>
                          <a:cs typeface="Arial" panose="020B0604020202020204" pitchFamily="34" charset="0"/>
                        </a:rPr>
                        <a:t>1</a:t>
                      </a:r>
                      <a:r>
                        <a:rPr lang="kk-KZ" sz="1200" b="1" dirty="0" smtClean="0">
                          <a:effectLst/>
                          <a:latin typeface="+mn-lt"/>
                          <a:ea typeface="Calibri" panose="020F0502020204030204" pitchFamily="34" charset="0"/>
                          <a:cs typeface="Arial" panose="020B0604020202020204" pitchFamily="34" charset="0"/>
                        </a:rPr>
                        <a:t>. Сауат ашу негіздері 2</a:t>
                      </a:r>
                      <a:r>
                        <a:rPr lang="kk-KZ" sz="1200" b="1" dirty="0">
                          <a:effectLst/>
                          <a:latin typeface="+mn-lt"/>
                          <a:ea typeface="Calibri" panose="020F0502020204030204" pitchFamily="34" charset="0"/>
                          <a:cs typeface="Arial" panose="020B0604020202020204" pitchFamily="34" charset="0"/>
                        </a:rPr>
                        <a:t>. Музыка</a:t>
                      </a:r>
                      <a:endParaRPr lang="ru-RU" sz="1200" dirty="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gn="just">
                        <a:lnSpc>
                          <a:spcPct val="100000"/>
                        </a:lnSpc>
                        <a:spcAft>
                          <a:spcPts val="0"/>
                        </a:spcAft>
                      </a:pPr>
                      <a:r>
                        <a:rPr lang="ru-RU" sz="1200" b="1" dirty="0" smtClean="0">
                          <a:effectLst/>
                          <a:latin typeface="+mn-lt"/>
                          <a:ea typeface="Calibri" panose="020F0502020204030204" pitchFamily="34" charset="0"/>
                          <a:cs typeface="Arial" panose="020B0604020202020204" pitchFamily="34" charset="0"/>
                        </a:rPr>
                        <a:t>1.Қазақ </a:t>
                      </a:r>
                      <a:r>
                        <a:rPr lang="ru-RU" sz="1200" b="1" dirty="0" err="1" smtClean="0">
                          <a:effectLst/>
                          <a:latin typeface="+mn-lt"/>
                          <a:ea typeface="Calibri" panose="020F0502020204030204" pitchFamily="34" charset="0"/>
                          <a:cs typeface="Arial" panose="020B0604020202020204" pitchFamily="34" charset="0"/>
                        </a:rPr>
                        <a:t>тілі</a:t>
                      </a:r>
                      <a:endParaRPr lang="ru-RU" sz="1200" b="1" dirty="0" smtClean="0">
                        <a:effectLst/>
                        <a:latin typeface="+mn-lt"/>
                        <a:ea typeface="Calibri" panose="020F0502020204030204" pitchFamily="34" charset="0"/>
                        <a:cs typeface="Arial" panose="020B0604020202020204" pitchFamily="34" charset="0"/>
                      </a:endParaRPr>
                    </a:p>
                    <a:p>
                      <a:pPr algn="just">
                        <a:lnSpc>
                          <a:spcPct val="100000"/>
                        </a:lnSpc>
                        <a:spcAft>
                          <a:spcPts val="0"/>
                        </a:spcAft>
                      </a:pPr>
                      <a:r>
                        <a:rPr lang="ru-RU" sz="1200" b="1" dirty="0" smtClean="0">
                          <a:effectLst/>
                          <a:latin typeface="+mn-lt"/>
                          <a:ea typeface="Calibri" panose="020F0502020204030204" pitchFamily="34" charset="0"/>
                          <a:cs typeface="Arial" panose="020B0604020202020204" pitchFamily="34" charset="0"/>
                        </a:rPr>
                        <a:t> 2. </a:t>
                      </a:r>
                      <a:r>
                        <a:rPr lang="ru-RU" sz="1200" b="1" dirty="0" err="1" smtClean="0">
                          <a:effectLst/>
                          <a:latin typeface="+mn-lt"/>
                          <a:ea typeface="Calibri" panose="020F0502020204030204" pitchFamily="34" charset="0"/>
                          <a:cs typeface="Arial" panose="020B0604020202020204" pitchFamily="34" charset="0"/>
                        </a:rPr>
                        <a:t>Дене</a:t>
                      </a:r>
                      <a:r>
                        <a:rPr lang="ru-RU" sz="1200" b="1" dirty="0" smtClean="0">
                          <a:effectLst/>
                          <a:latin typeface="+mn-lt"/>
                          <a:ea typeface="Calibri" panose="020F0502020204030204" pitchFamily="34" charset="0"/>
                          <a:cs typeface="Arial" panose="020B0604020202020204" pitchFamily="34" charset="0"/>
                        </a:rPr>
                        <a:t> </a:t>
                      </a:r>
                      <a:r>
                        <a:rPr lang="ru-RU" sz="1200" b="1" dirty="0" err="1" smtClean="0">
                          <a:effectLst/>
                          <a:latin typeface="+mn-lt"/>
                          <a:ea typeface="Calibri" panose="020F0502020204030204" pitchFamily="34" charset="0"/>
                          <a:cs typeface="Arial" panose="020B0604020202020204" pitchFamily="34" charset="0"/>
                        </a:rPr>
                        <a:t>шынықтыру</a:t>
                      </a:r>
                      <a:endParaRPr lang="ru-RU" sz="1200" b="1" dirty="0" smtClean="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a:txBody>
                    <a:bodyPr/>
                    <a:lstStyle/>
                    <a:p>
                      <a:pPr>
                        <a:spcAft>
                          <a:spcPts val="0"/>
                        </a:spcAft>
                      </a:pPr>
                      <a:r>
                        <a:rPr lang="kk-KZ" sz="1200" b="1" dirty="0" smtClean="0">
                          <a:effectLst/>
                          <a:latin typeface="+mn-lt"/>
                          <a:ea typeface="Calibri" panose="020F0502020204030204" pitchFamily="34" charset="0"/>
                          <a:cs typeface="Arial" panose="020B0604020202020204" pitchFamily="34" charset="0"/>
                        </a:rPr>
                        <a:t>1.Музыка</a:t>
                      </a:r>
                    </a:p>
                    <a:p>
                      <a:pPr>
                        <a:spcAft>
                          <a:spcPts val="0"/>
                        </a:spcAft>
                      </a:pPr>
                      <a:r>
                        <a:rPr lang="kk-KZ" sz="1200" b="1" dirty="0" smtClean="0">
                          <a:effectLst/>
                          <a:latin typeface="+mn-lt"/>
                          <a:ea typeface="Calibri" panose="020F0502020204030204" pitchFamily="34" charset="0"/>
                          <a:cs typeface="Arial" panose="020B0604020202020204" pitchFamily="34" charset="0"/>
                        </a:rPr>
                        <a:t> 2.Дене шынықтыру</a:t>
                      </a:r>
                      <a:endParaRPr lang="ru-RU" sz="1200" dirty="0">
                        <a:effectLst/>
                        <a:latin typeface="+mn-lt"/>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188568">
                <a:tc vMerge="1">
                  <a:txBody>
                    <a:bodyPr/>
                    <a:lstStyle/>
                    <a:p>
                      <a:endParaRPr lang="ru-RU"/>
                    </a:p>
                  </a:txBody>
                  <a:tcPr/>
                </a:tc>
                <a:tc gridSpan="9">
                  <a:txBody>
                    <a:bodyPr/>
                    <a:lstStyle/>
                    <a:p>
                      <a:endParaRPr lang="ru-RU" dirty="0"/>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8"/>
                  </a:ext>
                </a:extLst>
              </a:tr>
              <a:tr h="450775">
                <a:tc>
                  <a:txBody>
                    <a:bodyPr/>
                    <a:lstStyle/>
                    <a:p>
                      <a:pPr marL="13970">
                        <a:lnSpc>
                          <a:spcPts val="1445"/>
                        </a:lnSpc>
                        <a:spcAft>
                          <a:spcPts val="0"/>
                        </a:spcAft>
                      </a:pPr>
                      <a:r>
                        <a:rPr lang="ru-RU" sz="1200" b="1" dirty="0">
                          <a:effectLst/>
                          <a:latin typeface="Calibri" panose="020F0502020204030204" pitchFamily="34" charset="0"/>
                          <a:ea typeface="Arial" panose="020B0604020202020204" pitchFamily="34" charset="0"/>
                        </a:rPr>
                        <a:t>2-ші </a:t>
                      </a:r>
                      <a:r>
                        <a:rPr lang="ru-RU" sz="1200" b="1" dirty="0" err="1">
                          <a:effectLst/>
                          <a:latin typeface="Calibri" panose="020F0502020204030204" pitchFamily="34" charset="0"/>
                          <a:ea typeface="Arial" panose="020B0604020202020204" pitchFamily="34" charset="0"/>
                        </a:rPr>
                        <a:t>таңғы</a:t>
                      </a:r>
                      <a:r>
                        <a:rPr lang="ru-RU" sz="1200" b="1" dirty="0">
                          <a:effectLst/>
                          <a:latin typeface="Calibri" panose="020F0502020204030204" pitchFamily="34" charset="0"/>
                          <a:ea typeface="Arial" panose="020B0604020202020204" pitchFamily="34" charset="0"/>
                        </a:rPr>
                        <a:t> ас </a:t>
                      </a:r>
                      <a:endParaRPr lang="ru-RU"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just">
                        <a:spcAft>
                          <a:spcPts val="0"/>
                        </a:spcAft>
                      </a:pPr>
                      <a:r>
                        <a:rPr lang="kk-KZ" sz="1200" dirty="0" smtClean="0">
                          <a:effectLst/>
                          <a:latin typeface="+mn-lt"/>
                          <a:ea typeface="Calibri" panose="020F0502020204030204" pitchFamily="34" charset="0"/>
                          <a:cs typeface="Arial" panose="020B0604020202020204" pitchFamily="34" charset="0"/>
                        </a:rPr>
                        <a:t>2-ші таңғы ас алдында гигиеналық шараларды орындау </a:t>
                      </a:r>
                      <a:r>
                        <a:rPr lang="kk-KZ" sz="1200" b="1" dirty="0" smtClean="0">
                          <a:effectLst/>
                          <a:latin typeface="+mn-lt"/>
                          <a:ea typeface="Calibri" panose="020F0502020204030204" pitchFamily="34" charset="0"/>
                          <a:cs typeface="Arial" panose="020B0604020202020204" pitchFamily="34" charset="0"/>
                        </a:rPr>
                        <a:t>(мәдени-гигиеналық, өзіне-өзі қызмет ету дағдылары, еңбек әрекеті</a:t>
                      </a:r>
                      <a:r>
                        <a:rPr lang="kk-KZ" sz="1200" dirty="0" smtClean="0">
                          <a:effectLst/>
                          <a:latin typeface="+mn-lt"/>
                          <a:ea typeface="Calibri" panose="020F0502020204030204" pitchFamily="34" charset="0"/>
                          <a:cs typeface="Arial" panose="020B0604020202020204" pitchFamily="34" charset="0"/>
                        </a:rPr>
                        <a:t>, (кезекшілік) </a:t>
                      </a:r>
                    </a:p>
                    <a:p>
                      <a:pPr algn="just">
                        <a:spcAft>
                          <a:spcPts val="0"/>
                        </a:spcAft>
                      </a:pPr>
                      <a:r>
                        <a:rPr lang="kk-KZ" sz="1200" dirty="0" smtClean="0">
                          <a:effectLst/>
                          <a:latin typeface="+mn-lt"/>
                          <a:ea typeface="Calibri" panose="020F0502020204030204" pitchFamily="34" charset="0"/>
                          <a:cs typeface="Arial" panose="020B0604020202020204" pitchFamily="34" charset="0"/>
                        </a:rPr>
                        <a:t>Тамақтану (балалардың үстел басында дұрыс отыруын қадағалау, алаңдамау </a:t>
                      </a:r>
                      <a:r>
                        <a:rPr lang="kk-KZ" sz="1200" b="1" dirty="0" smtClean="0">
                          <a:effectLst/>
                          <a:latin typeface="+mn-lt"/>
                          <a:ea typeface="Calibri" panose="020F0502020204030204" pitchFamily="34" charset="0"/>
                          <a:cs typeface="Arial" panose="020B0604020202020204" pitchFamily="34" charset="0"/>
                        </a:rPr>
                        <a:t>(сөйлеуді дамыту, коммуникативтік әрекет).</a:t>
                      </a: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810731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737944817"/>
              </p:ext>
            </p:extLst>
          </p:nvPr>
        </p:nvGraphicFramePr>
        <p:xfrm>
          <a:off x="141890" y="0"/>
          <a:ext cx="12050110" cy="6787371"/>
        </p:xfrm>
        <a:graphic>
          <a:graphicData uri="http://schemas.openxmlformats.org/drawingml/2006/table">
            <a:tbl>
              <a:tblPr firstRow="1" firstCol="1" bandRow="1"/>
              <a:tblGrid>
                <a:gridCol w="1860331">
                  <a:extLst>
                    <a:ext uri="{9D8B030D-6E8A-4147-A177-3AD203B41FA5}">
                      <a16:colId xmlns:a16="http://schemas.microsoft.com/office/drawing/2014/main" xmlns="" val="20000"/>
                    </a:ext>
                  </a:extLst>
                </a:gridCol>
                <a:gridCol w="10189779">
                  <a:extLst>
                    <a:ext uri="{9D8B030D-6E8A-4147-A177-3AD203B41FA5}">
                      <a16:colId xmlns:a16="http://schemas.microsoft.com/office/drawing/2014/main" xmlns="" val="20001"/>
                    </a:ext>
                  </a:extLst>
                </a:gridCol>
              </a:tblGrid>
              <a:tr h="702576">
                <a:tc>
                  <a:txBody>
                    <a:bodyPr/>
                    <a:lstStyle/>
                    <a:p>
                      <a:pPr marL="13970">
                        <a:lnSpc>
                          <a:spcPts val="1215"/>
                        </a:lnSpc>
                        <a:spcAft>
                          <a:spcPts val="0"/>
                        </a:spcAft>
                      </a:pPr>
                      <a:r>
                        <a:rPr lang="kk-KZ" sz="1100" b="1" dirty="0">
                          <a:effectLst/>
                          <a:latin typeface="Arial" panose="020B0604020202020204" pitchFamily="34" charset="0"/>
                          <a:ea typeface="Arial" panose="020B0604020202020204" pitchFamily="34" charset="0"/>
                        </a:rPr>
                        <a:t>Серуенге дайындық</a:t>
                      </a:r>
                      <a:endParaRPr lang="ru-RU" sz="1100" dirty="0">
                        <a:effectLst/>
                        <a:latin typeface="Arial" panose="020B0604020202020204" pitchFamily="34" charset="0"/>
                        <a:ea typeface="Arial" panose="020B0604020202020204" pitchFamily="34" charset="0"/>
                      </a:endParaRPr>
                    </a:p>
                    <a:p>
                      <a:pPr marL="13970">
                        <a:lnSpc>
                          <a:spcPts val="1215"/>
                        </a:lnSpc>
                        <a:spcAft>
                          <a:spcPts val="0"/>
                        </a:spcAft>
                      </a:pPr>
                      <a:r>
                        <a:rPr lang="kk-KZ" sz="1100" b="1" dirty="0">
                          <a:effectLst/>
                          <a:highlight>
                            <a:srgbClr val="FFFF00"/>
                          </a:highlight>
                          <a:latin typeface="Arial" panose="020B0604020202020204" pitchFamily="34" charset="0"/>
                          <a:ea typeface="Arial" panose="020B0604020202020204" pitchFamily="34" charset="0"/>
                        </a:rPr>
                        <a:t> </a:t>
                      </a:r>
                      <a:endParaRPr lang="ru-RU"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100" dirty="0" smtClean="0">
                          <a:effectLst/>
                          <a:latin typeface="Arial" panose="020B0604020202020204" pitchFamily="34" charset="0"/>
                          <a:ea typeface="Calibri" panose="020F0502020204030204" pitchFamily="34" charset="0"/>
                          <a:cs typeface="Arial" panose="020B0604020202020204" pitchFamily="34" charset="0"/>
                        </a:rPr>
                        <a:t>Балалардың дербес қимыл белсенділігі үшін жағдай жасау, спорттық - ойын жабдықтары мен спорттық құрал-жабдықтады дұрыс пайдалану туралы әңгімелесу.</a:t>
                      </a:r>
                    </a:p>
                    <a:p>
                      <a:pPr algn="just">
                        <a:spcAft>
                          <a:spcPts val="0"/>
                        </a:spcAft>
                      </a:pPr>
                      <a:r>
                        <a:rPr lang="kk-KZ" sz="1100" dirty="0" smtClean="0">
                          <a:effectLst/>
                          <a:latin typeface="Arial" panose="020B0604020202020204" pitchFamily="34" charset="0"/>
                          <a:ea typeface="Calibri" panose="020F0502020204030204" pitchFamily="34" charset="0"/>
                          <a:cs typeface="Arial" panose="020B0604020202020204" pitchFamily="34" charset="0"/>
                        </a:rPr>
                        <a:t>Балаларды  ретімен киіндіру (ауа-райы жағдайына  байланысты), дұрыс киінуді бақылау (</a:t>
                      </a:r>
                      <a:r>
                        <a:rPr lang="kk-KZ" sz="1100" b="1" dirty="0" smtClean="0">
                          <a:effectLst/>
                          <a:latin typeface="Arial" panose="020B0604020202020204" pitchFamily="34" charset="0"/>
                          <a:ea typeface="Calibri" panose="020F0502020204030204" pitchFamily="34" charset="0"/>
                          <a:cs typeface="Arial" panose="020B0604020202020204" pitchFamily="34" charset="0"/>
                        </a:rPr>
                        <a:t>сөйлеуді дамыту, өзіне-өзі қызмет ету дағдылары, ірі және ұсақ моториканы дамыту)</a:t>
                      </a:r>
                      <a:r>
                        <a:rPr lang="kk-KZ" sz="1100" dirty="0" smtClean="0">
                          <a:effectLst/>
                          <a:latin typeface="Arial" panose="020B0604020202020204" pitchFamily="34" charset="0"/>
                          <a:ea typeface="Calibri" panose="020F0502020204030204" pitchFamily="34" charset="0"/>
                          <a:cs typeface="Arial" panose="020B0604020202020204" pitchFamily="34" charset="0"/>
                        </a:rPr>
                        <a:t>.</a:t>
                      </a: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26932">
                <a:tc>
                  <a:txBody>
                    <a:bodyPr/>
                    <a:lstStyle/>
                    <a:p>
                      <a:pPr marL="13970">
                        <a:lnSpc>
                          <a:spcPts val="1215"/>
                        </a:lnSpc>
                        <a:spcAft>
                          <a:spcPts val="0"/>
                        </a:spcAft>
                      </a:pPr>
                      <a:r>
                        <a:rPr lang="ru-RU" sz="1100" b="1" spc="-10" dirty="0" err="1">
                          <a:effectLst/>
                          <a:latin typeface="Arial" panose="020B0604020202020204" pitchFamily="34" charset="0"/>
                          <a:ea typeface="Arial" panose="020B0604020202020204" pitchFamily="34" charset="0"/>
                        </a:rPr>
                        <a:t>Серуен</a:t>
                      </a:r>
                      <a:endParaRPr lang="ru-RU"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100" dirty="0" smtClean="0">
                          <a:effectLst/>
                          <a:latin typeface="Arial" panose="020B0604020202020204" pitchFamily="34" charset="0"/>
                          <a:ea typeface="Calibri" panose="020F0502020204030204" pitchFamily="34" charset="0"/>
                          <a:cs typeface="Arial" panose="020B0604020202020204" pitchFamily="34" charset="0"/>
                        </a:rPr>
                        <a:t>Ауа-райы құбылыстарын және табиғи объектілерді бақылау (</a:t>
                      </a:r>
                      <a:r>
                        <a:rPr lang="kk-KZ" sz="1100" b="1" dirty="0" smtClean="0">
                          <a:effectLst/>
                          <a:latin typeface="Arial" panose="020B0604020202020204" pitchFamily="34" charset="0"/>
                          <a:ea typeface="Calibri" panose="020F0502020204030204" pitchFamily="34" charset="0"/>
                          <a:cs typeface="Arial" panose="020B0604020202020204" pitchFamily="34" charset="0"/>
                        </a:rPr>
                        <a:t>қоршаған ортамен  таныстыру</a:t>
                      </a:r>
                      <a:r>
                        <a:rPr lang="kk-KZ" sz="1100" dirty="0" smtClean="0">
                          <a:effectLst/>
                          <a:latin typeface="Arial" panose="020B0604020202020204" pitchFamily="34" charset="0"/>
                          <a:ea typeface="Calibri" panose="020F0502020204030204" pitchFamily="34" charset="0"/>
                          <a:cs typeface="Arial" panose="020B0604020202020204" pitchFamily="34" charset="0"/>
                        </a:rPr>
                        <a:t>, танымдық және зерттеу іс-әрекеті), әңгімелесу (</a:t>
                      </a:r>
                      <a:r>
                        <a:rPr lang="kk-KZ" sz="1100" b="1" dirty="0" smtClean="0">
                          <a:effectLst/>
                          <a:latin typeface="Arial" panose="020B0604020202020204" pitchFamily="34" charset="0"/>
                          <a:ea typeface="Calibri" panose="020F0502020204030204" pitchFamily="34" charset="0"/>
                          <a:cs typeface="Arial" panose="020B0604020202020204" pitchFamily="34" charset="0"/>
                        </a:rPr>
                        <a:t>сөйлеуді дамыт</a:t>
                      </a:r>
                      <a:r>
                        <a:rPr lang="kk-KZ" sz="1100" dirty="0" smtClean="0">
                          <a:effectLst/>
                          <a:latin typeface="Arial" panose="020B0604020202020204" pitchFamily="34" charset="0"/>
                          <a:ea typeface="Calibri" panose="020F0502020204030204" pitchFamily="34" charset="0"/>
                          <a:cs typeface="Arial" panose="020B0604020202020204" pitchFamily="34" charset="0"/>
                        </a:rPr>
                        <a:t>у), ересектер ұйымдастырған  спорттық, қимылды және ұлттық ойындар (</a:t>
                      </a:r>
                      <a:r>
                        <a:rPr lang="kk-KZ" sz="1100" b="1" dirty="0" smtClean="0">
                          <a:effectLst/>
                          <a:latin typeface="Arial" panose="020B0604020202020204" pitchFamily="34" charset="0"/>
                          <a:ea typeface="Calibri" panose="020F0502020204030204" pitchFamily="34" charset="0"/>
                          <a:cs typeface="Arial" panose="020B0604020202020204" pitchFamily="34" charset="0"/>
                        </a:rPr>
                        <a:t>дене белсенділігі), </a:t>
                      </a:r>
                      <a:r>
                        <a:rPr lang="kk-KZ" sz="1100" dirty="0" smtClean="0">
                          <a:effectLst/>
                          <a:latin typeface="Arial" panose="020B0604020202020204" pitchFamily="34" charset="0"/>
                          <a:ea typeface="Calibri" panose="020F0502020204030204" pitchFamily="34" charset="0"/>
                          <a:cs typeface="Arial" panose="020B0604020202020204" pitchFamily="34" charset="0"/>
                        </a:rPr>
                        <a:t>еңбек  әрекеті.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1287">
                <a:tc>
                  <a:txBody>
                    <a:bodyPr/>
                    <a:lstStyle/>
                    <a:p>
                      <a:pPr marL="13970">
                        <a:lnSpc>
                          <a:spcPts val="1220"/>
                        </a:lnSpc>
                        <a:spcAft>
                          <a:spcPts val="0"/>
                        </a:spcAft>
                      </a:pPr>
                      <a:r>
                        <a:rPr lang="ru-RU" sz="1100" b="1" spc="-10" dirty="0" err="1">
                          <a:effectLst/>
                          <a:latin typeface="Arial" panose="020B0604020202020204" pitchFamily="34" charset="0"/>
                          <a:ea typeface="Arial" panose="020B0604020202020204" pitchFamily="34" charset="0"/>
                        </a:rPr>
                        <a:t>Серуеннен</a:t>
                      </a:r>
                      <a:r>
                        <a:rPr lang="ru-RU" sz="1100" b="1" spc="-10" dirty="0">
                          <a:effectLst/>
                          <a:latin typeface="Arial" panose="020B0604020202020204" pitchFamily="34" charset="0"/>
                          <a:ea typeface="Arial" panose="020B0604020202020204" pitchFamily="34" charset="0"/>
                        </a:rPr>
                        <a:t> оралу</a:t>
                      </a:r>
                      <a:endParaRPr lang="ru-RU"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100" dirty="0" smtClean="0">
                          <a:effectLst/>
                          <a:latin typeface="Arial" panose="020B0604020202020204" pitchFamily="34" charset="0"/>
                          <a:ea typeface="Calibri" panose="020F0502020204030204" pitchFamily="34" charset="0"/>
                          <a:cs typeface="Arial" panose="020B0604020202020204" pitchFamily="34" charset="0"/>
                        </a:rPr>
                        <a:t>Балалардың реттілікпен шешінуі, жұмбақтар шешу,  өлеңдер, әндер жаңылтпаштар, санамақтар  және т.б. жаттау (көркем</a:t>
                      </a:r>
                      <a:r>
                        <a:rPr lang="kk-KZ" sz="1100" baseline="0" dirty="0" smtClean="0">
                          <a:effectLst/>
                          <a:latin typeface="Arial" panose="020B0604020202020204" pitchFamily="34" charset="0"/>
                          <a:ea typeface="Calibri" panose="020F0502020204030204" pitchFamily="34" charset="0"/>
                          <a:cs typeface="Arial" panose="020B0604020202020204" pitchFamily="34" charset="0"/>
                        </a:rPr>
                        <a:t> </a:t>
                      </a:r>
                      <a:r>
                        <a:rPr lang="kk-KZ" sz="1100" dirty="0" smtClean="0">
                          <a:effectLst/>
                          <a:latin typeface="Arial" panose="020B0604020202020204" pitchFamily="34" charset="0"/>
                          <a:ea typeface="Calibri" panose="020F0502020204030204" pitchFamily="34" charset="0"/>
                          <a:cs typeface="Arial" panose="020B0604020202020204" pitchFamily="34" charset="0"/>
                        </a:rPr>
                        <a:t>әрекет, дербес</a:t>
                      </a:r>
                      <a:r>
                        <a:rPr lang="kk-KZ" sz="1100" baseline="0" dirty="0" smtClean="0">
                          <a:effectLst/>
                          <a:latin typeface="Arial" panose="020B0604020202020204" pitchFamily="34" charset="0"/>
                          <a:ea typeface="Calibri" panose="020F0502020204030204" pitchFamily="34" charset="0"/>
                          <a:cs typeface="Arial" panose="020B0604020202020204" pitchFamily="34" charset="0"/>
                        </a:rPr>
                        <a:t> </a:t>
                      </a:r>
                      <a:r>
                        <a:rPr lang="kk-KZ" sz="1100" dirty="0" smtClean="0">
                          <a:effectLst/>
                          <a:latin typeface="Arial" panose="020B0604020202020204" pitchFamily="34" charset="0"/>
                          <a:ea typeface="Calibri" panose="020F0502020204030204" pitchFamily="34" charset="0"/>
                          <a:cs typeface="Arial" panose="020B0604020202020204" pitchFamily="34" charset="0"/>
                        </a:rPr>
                        <a:t>ойын әрекеті).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80285">
                <a:tc>
                  <a:txBody>
                    <a:bodyPr/>
                    <a:lstStyle/>
                    <a:p>
                      <a:pPr marL="13970">
                        <a:lnSpc>
                          <a:spcPts val="1220"/>
                        </a:lnSpc>
                        <a:spcAft>
                          <a:spcPts val="0"/>
                        </a:spcAft>
                      </a:pPr>
                      <a:r>
                        <a:rPr lang="ru-RU" sz="1100" b="1" spc="-20">
                          <a:effectLst/>
                          <a:latin typeface="Arial" panose="020B0604020202020204" pitchFamily="34" charset="0"/>
                          <a:ea typeface="Arial" panose="020B0604020202020204" pitchFamily="34" charset="0"/>
                        </a:rPr>
                        <a:t>Түскі ас</a:t>
                      </a:r>
                      <a:endParaRPr lang="ru-RU" sz="11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Таңғы</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ас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алдында</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гигеналық</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шараларды</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орындау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мәдени-гигеналық</a:t>
                      </a:r>
                      <a:r>
                        <a:rPr kumimoji="0" lang="ru-RU" sz="11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дағдылар</a:t>
                      </a:r>
                      <a:r>
                        <a:rPr kumimoji="0" lang="ru-RU" sz="11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өзіне-өзі</a:t>
                      </a:r>
                      <a:r>
                        <a:rPr kumimoji="0" lang="ru-RU" sz="11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қызмет</a:t>
                      </a:r>
                      <a:r>
                        <a:rPr kumimoji="0" lang="ru-RU" sz="11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ету</a:t>
                      </a:r>
                      <a:r>
                        <a:rPr kumimoji="0" lang="ru-RU" sz="11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еңбек</a:t>
                      </a:r>
                      <a:r>
                        <a:rPr kumimoji="0" lang="ru-RU" sz="11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әрекеті</a:t>
                      </a:r>
                      <a:r>
                        <a:rPr kumimoji="0" lang="ru-RU" sz="11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Кезекшілердің</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жұмысы</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асхана</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құралдарын</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майлықтарды</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үстелге</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қою</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Гигиеналық</a:t>
                      </a:r>
                      <a:r>
                        <a:rPr kumimoji="0" lang="ru-RU" sz="11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шаралар</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қолды</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дұрыс</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жуу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өз</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орамалының</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орнын</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білу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қолды</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дұрыс</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сүрту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орамалды</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ілу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көркем</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сөз</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қолдану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мысалы</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Сылдырлайды</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мөлдір</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су,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мөлдір</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суға</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қолыңды</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жу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Тамақтану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өз</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орнын</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білу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дұрыс</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отыру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асхана</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құралдарын</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дұрыс</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ұстай</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білу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ұқыпты</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тамақтану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сөйлеспеу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алғыс</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айту</a:t>
                      </a:r>
                      <a:r>
                        <a:rPr kumimoji="0" lang="ru-RU"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6196">
                <a:tc>
                  <a:txBody>
                    <a:bodyPr/>
                    <a:lstStyle/>
                    <a:p>
                      <a:pPr marL="13970">
                        <a:lnSpc>
                          <a:spcPts val="1225"/>
                        </a:lnSpc>
                        <a:spcAft>
                          <a:spcPts val="0"/>
                        </a:spcAft>
                      </a:pPr>
                      <a:r>
                        <a:rPr lang="ru-RU" sz="1100" b="1" spc="-25">
                          <a:effectLst/>
                          <a:latin typeface="Arial" panose="020B0604020202020204" pitchFamily="34" charset="0"/>
                          <a:ea typeface="Arial" panose="020B0604020202020204" pitchFamily="34" charset="0"/>
                        </a:rPr>
                        <a:t>Күндізгі ұйқы</a:t>
                      </a:r>
                      <a:endParaRPr lang="ru-RU" sz="11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100" dirty="0" smtClean="0">
                          <a:effectLst/>
                          <a:latin typeface="Arial" panose="020B0604020202020204" pitchFamily="34" charset="0"/>
                          <a:ea typeface="Calibri" panose="020F0502020204030204" pitchFamily="34" charset="0"/>
                          <a:cs typeface="Arial" panose="020B0604020202020204" pitchFamily="34" charset="0"/>
                        </a:rPr>
                        <a:t>Балалардың  тыныш ұйықтауы үшін жайы жағдай жасау (баяу музыка тыңдау). Кітап, журналдар оқып беру </a:t>
                      </a:r>
                      <a:r>
                        <a:rPr lang="kk-KZ" sz="1100" b="1" dirty="0" smtClean="0">
                          <a:effectLst/>
                          <a:latin typeface="Arial" panose="020B0604020202020204" pitchFamily="34" charset="0"/>
                          <a:ea typeface="Calibri" panose="020F0502020204030204" pitchFamily="34" charset="0"/>
                          <a:cs typeface="Arial" panose="020B0604020202020204" pitchFamily="34" charset="0"/>
                        </a:rPr>
                        <a:t>(көркем әрекет)</a:t>
                      </a:r>
                      <a:endParaRPr lang="ru-RU" sz="1100" b="1" dirty="0">
                        <a:effectLst/>
                        <a:latin typeface="Arial" panose="020B0604020202020204" pitchFamily="34" charset="0"/>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64523">
                <a:tc>
                  <a:txBody>
                    <a:bodyPr/>
                    <a:lstStyle/>
                    <a:p>
                      <a:pPr marL="13970">
                        <a:spcBef>
                          <a:spcPts val="125"/>
                        </a:spcBef>
                        <a:spcAft>
                          <a:spcPts val="0"/>
                        </a:spcAft>
                      </a:pPr>
                      <a:r>
                        <a:rPr lang="ru-RU" sz="1100" b="1" spc="-10" dirty="0" err="1">
                          <a:effectLst/>
                          <a:latin typeface="Arial" panose="020B0604020202020204" pitchFamily="34" charset="0"/>
                          <a:ea typeface="Arial" panose="020B0604020202020204" pitchFamily="34" charset="0"/>
                        </a:rPr>
                        <a:t>Біртіндеп</a:t>
                      </a:r>
                      <a:r>
                        <a:rPr lang="ru-RU" sz="1100" b="1" spc="-10" dirty="0">
                          <a:effectLst/>
                          <a:latin typeface="Arial" panose="020B0604020202020204" pitchFamily="34" charset="0"/>
                          <a:ea typeface="Arial" panose="020B0604020202020204" pitchFamily="34" charset="0"/>
                        </a:rPr>
                        <a:t> </a:t>
                      </a:r>
                      <a:r>
                        <a:rPr lang="ru-RU" sz="1100" b="1" spc="-10" dirty="0" err="1">
                          <a:effectLst/>
                          <a:latin typeface="Arial" panose="020B0604020202020204" pitchFamily="34" charset="0"/>
                          <a:ea typeface="Arial" panose="020B0604020202020204" pitchFamily="34" charset="0"/>
                        </a:rPr>
                        <a:t>ұйқыдан</a:t>
                      </a:r>
                      <a:r>
                        <a:rPr lang="ru-RU" sz="1100" b="1" spc="-10" dirty="0">
                          <a:effectLst/>
                          <a:latin typeface="Arial" panose="020B0604020202020204" pitchFamily="34" charset="0"/>
                          <a:ea typeface="Arial" panose="020B0604020202020204" pitchFamily="34" charset="0"/>
                        </a:rPr>
                        <a:t> </a:t>
                      </a:r>
                      <a:r>
                        <a:rPr lang="ru-RU" sz="1100" b="1" spc="-10" dirty="0" err="1">
                          <a:effectLst/>
                          <a:latin typeface="Arial" panose="020B0604020202020204" pitchFamily="34" charset="0"/>
                          <a:ea typeface="Arial" panose="020B0604020202020204" pitchFamily="34" charset="0"/>
                        </a:rPr>
                        <a:t>ояту</a:t>
                      </a:r>
                      <a:r>
                        <a:rPr lang="ru-RU" sz="1100" b="1" spc="-10" dirty="0">
                          <a:effectLst/>
                          <a:latin typeface="Arial" panose="020B0604020202020204" pitchFamily="34" charset="0"/>
                          <a:ea typeface="Arial" panose="020B0604020202020204" pitchFamily="34" charset="0"/>
                        </a:rPr>
                        <a:t>,</a:t>
                      </a:r>
                      <a:endParaRPr lang="ru-RU" sz="1100" dirty="0">
                        <a:effectLst/>
                        <a:latin typeface="Arial" panose="020B0604020202020204" pitchFamily="34" charset="0"/>
                        <a:ea typeface="Arial" panose="020B0604020202020204" pitchFamily="34" charset="0"/>
                      </a:endParaRPr>
                    </a:p>
                    <a:p>
                      <a:pPr marL="13970">
                        <a:spcBef>
                          <a:spcPts val="125"/>
                        </a:spcBef>
                        <a:spcAft>
                          <a:spcPts val="0"/>
                        </a:spcAft>
                      </a:pPr>
                      <a:r>
                        <a:rPr lang="ru-RU" sz="1100" b="1" spc="-10" dirty="0" err="1">
                          <a:effectLst/>
                          <a:latin typeface="Arial" panose="020B0604020202020204" pitchFamily="34" charset="0"/>
                          <a:ea typeface="Arial" panose="020B0604020202020204" pitchFamily="34" charset="0"/>
                        </a:rPr>
                        <a:t>сауықтыру</a:t>
                      </a:r>
                      <a:r>
                        <a:rPr lang="ru-RU" sz="1100" b="1" spc="-10" dirty="0">
                          <a:effectLst/>
                          <a:latin typeface="Arial" panose="020B0604020202020204" pitchFamily="34" charset="0"/>
                          <a:ea typeface="Arial" panose="020B0604020202020204" pitchFamily="34" charset="0"/>
                        </a:rPr>
                        <a:t> </a:t>
                      </a:r>
                      <a:r>
                        <a:rPr lang="ru-RU" sz="1100" b="1" spc="-10" dirty="0" err="1">
                          <a:effectLst/>
                          <a:latin typeface="Arial" panose="020B0604020202020204" pitchFamily="34" charset="0"/>
                          <a:ea typeface="Arial" panose="020B0604020202020204" pitchFamily="34" charset="0"/>
                        </a:rPr>
                        <a:t>шаралары</a:t>
                      </a:r>
                      <a:endParaRPr lang="ru-RU"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100" dirty="0" smtClean="0">
                          <a:effectLst/>
                          <a:latin typeface="Arial" panose="020B0604020202020204" pitchFamily="34" charset="0"/>
                          <a:ea typeface="Calibri" panose="020F0502020204030204" pitchFamily="34" charset="0"/>
                          <a:cs typeface="Arial" panose="020B0604020202020204" pitchFamily="34" charset="0"/>
                        </a:rPr>
                        <a:t>Түскі ұйқыдан кейінгі сауықтыру шаралары (дене жаттығулары), ауа, су емшаралары, жалпақ табандылықты  болдырмау үшін түйіршікті және жұмсақ  жолақшалармен жүру  (дене белсенділігі).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51287">
                <a:tc>
                  <a:txBody>
                    <a:bodyPr/>
                    <a:lstStyle/>
                    <a:p>
                      <a:pPr marL="13970">
                        <a:lnSpc>
                          <a:spcPts val="1225"/>
                        </a:lnSpc>
                        <a:spcAft>
                          <a:spcPts val="0"/>
                        </a:spcAft>
                      </a:pPr>
                      <a:r>
                        <a:rPr lang="ru-RU" sz="1100" b="1" spc="-10" dirty="0" err="1">
                          <a:effectLst/>
                          <a:latin typeface="Arial" panose="020B0604020202020204" pitchFamily="34" charset="0"/>
                          <a:ea typeface="Arial" panose="020B0604020202020204" pitchFamily="34" charset="0"/>
                        </a:rPr>
                        <a:t>Бесін</a:t>
                      </a:r>
                      <a:r>
                        <a:rPr lang="ru-RU" sz="1100" b="1" spc="-10" dirty="0">
                          <a:effectLst/>
                          <a:latin typeface="Arial" panose="020B0604020202020204" pitchFamily="34" charset="0"/>
                          <a:ea typeface="Arial" panose="020B0604020202020204" pitchFamily="34" charset="0"/>
                        </a:rPr>
                        <a:t> ас</a:t>
                      </a:r>
                      <a:endParaRPr lang="ru-RU"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100" dirty="0" smtClean="0">
                          <a:effectLst/>
                          <a:latin typeface="Arial" panose="020B0604020202020204" pitchFamily="34" charset="0"/>
                          <a:ea typeface="Calibri" panose="020F0502020204030204" pitchFamily="34" charset="0"/>
                          <a:cs typeface="Arial" panose="020B0604020202020204" pitchFamily="34" charset="0"/>
                        </a:rPr>
                        <a:t>Гигеналық шараларды орындау  </a:t>
                      </a:r>
                      <a:r>
                        <a:rPr lang="kk-KZ" sz="1100" b="1" dirty="0" smtClean="0">
                          <a:effectLst/>
                          <a:latin typeface="Arial" panose="020B0604020202020204" pitchFamily="34" charset="0"/>
                          <a:ea typeface="Calibri" panose="020F0502020204030204" pitchFamily="34" charset="0"/>
                          <a:cs typeface="Arial" panose="020B0604020202020204" pitchFamily="34" charset="0"/>
                        </a:rPr>
                        <a:t>(мәдени-гигиеналық  дағдылар</a:t>
                      </a:r>
                      <a:r>
                        <a:rPr lang="kk-KZ" sz="1100" dirty="0" smtClean="0">
                          <a:effectLst/>
                          <a:latin typeface="Arial" panose="020B0604020202020204" pitchFamily="34" charset="0"/>
                          <a:ea typeface="Calibri" panose="020F0502020204030204" pitchFamily="34" charset="0"/>
                          <a:cs typeface="Arial" panose="020B0604020202020204" pitchFamily="34" charset="0"/>
                        </a:rPr>
                        <a:t>).  Балалардың назарын тағамға аудару, мәдениетті</a:t>
                      </a:r>
                      <a:r>
                        <a:rPr lang="kk-KZ" sz="1100" baseline="0" dirty="0" smtClean="0">
                          <a:effectLst/>
                          <a:latin typeface="Arial" panose="020B0604020202020204" pitchFamily="34" charset="0"/>
                          <a:ea typeface="Calibri" panose="020F0502020204030204" pitchFamily="34" charset="0"/>
                          <a:cs typeface="Arial" panose="020B0604020202020204" pitchFamily="34" charset="0"/>
                        </a:rPr>
                        <a:t> </a:t>
                      </a:r>
                      <a:r>
                        <a:rPr lang="kk-KZ" sz="1100" dirty="0" smtClean="0">
                          <a:effectLst/>
                          <a:latin typeface="Arial" panose="020B0604020202020204" pitchFamily="34" charset="0"/>
                          <a:ea typeface="Calibri" panose="020F0502020204030204" pitchFamily="34" charset="0"/>
                          <a:cs typeface="Arial" panose="020B0604020202020204" pitchFamily="34" charset="0"/>
                        </a:rPr>
                        <a:t>тамақтануға баулу  (</a:t>
                      </a:r>
                      <a:r>
                        <a:rPr lang="kk-KZ" sz="1100" b="1" dirty="0" smtClean="0">
                          <a:effectLst/>
                          <a:latin typeface="Arial" panose="020B0604020202020204" pitchFamily="34" charset="0"/>
                          <a:ea typeface="Calibri" panose="020F0502020204030204" pitchFamily="34" charset="0"/>
                          <a:cs typeface="Arial" panose="020B0604020202020204" pitchFamily="34" charset="0"/>
                        </a:rPr>
                        <a:t>сөйлеуді дамыту). </a:t>
                      </a:r>
                      <a:endParaRPr lang="ru-RU" sz="1100" b="1" dirty="0">
                        <a:effectLst/>
                        <a:latin typeface="Arial" panose="020B0604020202020204" pitchFamily="34" charset="0"/>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26932">
                <a:tc>
                  <a:txBody>
                    <a:bodyPr/>
                    <a:lstStyle/>
                    <a:p>
                      <a:pPr marL="13970">
                        <a:lnSpc>
                          <a:spcPts val="1225"/>
                        </a:lnSpc>
                        <a:spcAft>
                          <a:spcPts val="0"/>
                        </a:spcAft>
                      </a:pPr>
                      <a:r>
                        <a:rPr lang="ru-RU" sz="1100" b="1" spc="-10" dirty="0">
                          <a:effectLst/>
                          <a:latin typeface="Arial" panose="020B0604020202020204" pitchFamily="34" charset="0"/>
                          <a:ea typeface="Arial" panose="020B0604020202020204" pitchFamily="34" charset="0"/>
                        </a:rPr>
                        <a:t>Балалардың </a:t>
                      </a:r>
                      <a:r>
                        <a:rPr lang="kk-KZ" sz="1100" b="1" spc="-10" dirty="0">
                          <a:effectLst/>
                          <a:latin typeface="Arial" panose="020B0604020202020204" pitchFamily="34" charset="0"/>
                          <a:ea typeface="Arial" panose="020B0604020202020204" pitchFamily="34" charset="0"/>
                        </a:rPr>
                        <a:t>дербес </a:t>
                      </a:r>
                      <a:r>
                        <a:rPr lang="ru-RU" sz="1100" b="1" spc="-10" dirty="0" err="1">
                          <a:effectLst/>
                          <a:latin typeface="Arial" panose="020B0604020202020204" pitchFamily="34" charset="0"/>
                          <a:ea typeface="Arial" panose="020B0604020202020204" pitchFamily="34" charset="0"/>
                        </a:rPr>
                        <a:t>іс-әрекеті</a:t>
                      </a:r>
                      <a:r>
                        <a:rPr lang="ru-RU" sz="1100" b="1" spc="-10" dirty="0">
                          <a:effectLst/>
                          <a:latin typeface="Arial" panose="020B0604020202020204" pitchFamily="34" charset="0"/>
                          <a:ea typeface="Arial" panose="020B0604020202020204" pitchFamily="34" charset="0"/>
                        </a:rPr>
                        <a:t>  </a:t>
                      </a:r>
                      <a:endParaRPr lang="ru-RU" sz="1100" dirty="0">
                        <a:effectLst/>
                        <a:latin typeface="Arial" panose="020B0604020202020204" pitchFamily="34" charset="0"/>
                        <a:ea typeface="Arial" panose="020B0604020202020204" pitchFamily="34" charset="0"/>
                      </a:endParaRPr>
                    </a:p>
                    <a:p>
                      <a:pPr marL="13970">
                        <a:spcBef>
                          <a:spcPts val="130"/>
                        </a:spcBef>
                        <a:spcAft>
                          <a:spcPts val="0"/>
                        </a:spcAft>
                      </a:pPr>
                      <a:r>
                        <a:rPr lang="ru-RU" sz="1100" b="1" dirty="0">
                          <a:effectLst/>
                          <a:latin typeface="Arial" panose="020B0604020202020204" pitchFamily="34" charset="0"/>
                          <a:ea typeface="Arial" panose="020B0604020202020204" pitchFamily="34" charset="0"/>
                        </a:rPr>
                        <a:t> </a:t>
                      </a:r>
                      <a:endParaRPr lang="ru-RU"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100" dirty="0" smtClean="0">
                          <a:effectLst/>
                          <a:latin typeface="Arial" panose="020B0604020202020204" pitchFamily="34" charset="0"/>
                          <a:ea typeface="Calibri" panose="020F0502020204030204" pitchFamily="34" charset="0"/>
                          <a:cs typeface="Arial" panose="020B0604020202020204" pitchFamily="34" charset="0"/>
                        </a:rPr>
                        <a:t>Балалардың қызығушылықтары мен білім беру қажеттіліктерін ескере отырып, педагог күні бойы ұйымдастыратынн түрлі  балалар әрекеті </a:t>
                      </a:r>
                      <a:r>
                        <a:rPr lang="kk-KZ" sz="1100" b="1" dirty="0" smtClean="0">
                          <a:effectLst/>
                          <a:latin typeface="Arial" panose="020B0604020202020204" pitchFamily="34" charset="0"/>
                          <a:ea typeface="Calibri" panose="020F0502020204030204" pitchFamily="34" charset="0"/>
                          <a:cs typeface="Arial" panose="020B0604020202020204" pitchFamily="34" charset="0"/>
                        </a:rPr>
                        <a:t>(ойын , қимыл, танымдық, шығармашылық, зерттеу, эксперимент, еңбек, балалардың дербес  әрекеті, өзіне-өзі қызмет ету</a:t>
                      </a:r>
                      <a:r>
                        <a:rPr lang="kk-KZ" sz="1100" dirty="0" smtClean="0">
                          <a:effectLst/>
                          <a:latin typeface="Arial" panose="020B0604020202020204" pitchFamily="34" charset="0"/>
                          <a:ea typeface="Calibri" panose="020F0502020204030204" pitchFamily="34" charset="0"/>
                          <a:cs typeface="Arial" panose="020B0604020202020204" pitchFamily="34" charset="0"/>
                        </a:rPr>
                        <a:t>) түрінде іске асырылады.</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72389">
                <a:tc>
                  <a:txBody>
                    <a:bodyPr/>
                    <a:lstStyle/>
                    <a:p>
                      <a:pPr marL="13970">
                        <a:lnSpc>
                          <a:spcPts val="1230"/>
                        </a:lnSpc>
                        <a:spcAft>
                          <a:spcPts val="0"/>
                        </a:spcAft>
                      </a:pPr>
                      <a:r>
                        <a:rPr lang="ru-RU" sz="1100" b="1">
                          <a:effectLst/>
                          <a:latin typeface="Arial" panose="020B0604020202020204" pitchFamily="34" charset="0"/>
                          <a:ea typeface="Arial" panose="020B0604020202020204" pitchFamily="34" charset="0"/>
                        </a:rPr>
                        <a:t>Балалармен жеке жұмыс </a:t>
                      </a:r>
                      <a:endParaRPr lang="ru-RU" sz="1100">
                        <a:effectLst/>
                        <a:latin typeface="Arial" panose="020B0604020202020204" pitchFamily="34" charset="0"/>
                        <a:ea typeface="Arial" panose="020B0604020202020204" pitchFamily="34" charset="0"/>
                      </a:endParaRPr>
                    </a:p>
                    <a:p>
                      <a:pPr marL="13970">
                        <a:spcBef>
                          <a:spcPts val="125"/>
                        </a:spcBef>
                        <a:spcAft>
                          <a:spcPts val="0"/>
                        </a:spcAft>
                      </a:pPr>
                      <a:r>
                        <a:rPr lang="ru-RU" sz="1100" b="1">
                          <a:effectLst/>
                          <a:latin typeface="Arial" panose="020B0604020202020204" pitchFamily="34" charset="0"/>
                          <a:ea typeface="Arial" panose="020B0604020202020204" pitchFamily="34" charset="0"/>
                        </a:rPr>
                        <a:t> </a:t>
                      </a:r>
                      <a:endParaRPr lang="ru-RU" sz="11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100" dirty="0" smtClean="0">
                          <a:effectLst/>
                          <a:latin typeface="Arial" panose="020B0604020202020204" pitchFamily="34" charset="0"/>
                          <a:ea typeface="Calibri" panose="020F0502020204030204" pitchFamily="34" charset="0"/>
                          <a:cs typeface="Arial" panose="020B0604020202020204" pitchFamily="34" charset="0"/>
                        </a:rPr>
                        <a:t>Балалармен  жеке жұмыс  Жеке картаға сәйкес: әңгімелесу, дидактикалық ойындар, сөйлеудің дыбыстық мәдениеті, байланыстырып сөйлеу,  Бейнелеу әрекеті арқылы  шығармашылық қабілеттерін дамыту және т.б.  </a:t>
                      </a:r>
                      <a:r>
                        <a:rPr lang="kk-KZ" sz="1100" b="1" dirty="0" smtClean="0">
                          <a:effectLst/>
                          <a:latin typeface="Arial" panose="020B0604020202020204" pitchFamily="34" charset="0"/>
                          <a:ea typeface="Calibri" panose="020F0502020204030204" pitchFamily="34" charset="0"/>
                          <a:cs typeface="Arial" panose="020B0604020202020204" pitchFamily="34" charset="0"/>
                        </a:rPr>
                        <a:t>(сөйлеуді дамыту, математика негіздері) </a:t>
                      </a:r>
                      <a:r>
                        <a:rPr lang="kk-KZ" sz="1100" dirty="0" smtClean="0">
                          <a:effectLst/>
                          <a:latin typeface="Arial" panose="020B0604020202020204" pitchFamily="34" charset="0"/>
                          <a:ea typeface="Calibri" panose="020F0502020204030204" pitchFamily="34" charset="0"/>
                          <a:cs typeface="Arial" panose="020B0604020202020204" pitchFamily="34" charset="0"/>
                        </a:rPr>
                        <a:t>өткізіледі.</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51287">
                <a:tc>
                  <a:txBody>
                    <a:bodyPr/>
                    <a:lstStyle/>
                    <a:p>
                      <a:pPr marL="13970">
                        <a:lnSpc>
                          <a:spcPts val="1230"/>
                        </a:lnSpc>
                        <a:spcAft>
                          <a:spcPts val="0"/>
                        </a:spcAft>
                      </a:pPr>
                      <a:r>
                        <a:rPr lang="ru-RU" sz="1100" b="1" spc="-10">
                          <a:effectLst/>
                          <a:latin typeface="Arial" panose="020B0604020202020204" pitchFamily="34" charset="0"/>
                          <a:ea typeface="Arial" panose="020B0604020202020204" pitchFamily="34" charset="0"/>
                        </a:rPr>
                        <a:t>Серуенге дайындық</a:t>
                      </a:r>
                      <a:endParaRPr lang="ru-RU" sz="11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100" b="1" dirty="0" smtClean="0">
                          <a:effectLst/>
                          <a:latin typeface="Arial" panose="020B0604020202020204" pitchFamily="34" charset="0"/>
                          <a:ea typeface="Calibri" panose="020F0502020204030204" pitchFamily="34" charset="0"/>
                          <a:cs typeface="Arial" panose="020B0604020202020204" pitchFamily="34" charset="0"/>
                        </a:rPr>
                        <a:t>Серуенге қызығушылықты арттыру.  Балалардың реттілікпен киінуі,  серуенге шығу,  топтық ережелерді қайталау  (сөйлеуді дамыту, өзіне-өзі қызмет ету дағдылары, ірі және ұсақ моториканы дамыту) тақырыбына   жеке әңгімелер өткізу</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526932">
                <a:tc>
                  <a:txBody>
                    <a:bodyPr/>
                    <a:lstStyle/>
                    <a:p>
                      <a:pPr marL="13970">
                        <a:lnSpc>
                          <a:spcPts val="1230"/>
                        </a:lnSpc>
                        <a:spcAft>
                          <a:spcPts val="0"/>
                        </a:spcAft>
                        <a:tabLst>
                          <a:tab pos="923925" algn="l"/>
                        </a:tabLst>
                      </a:pPr>
                      <a:r>
                        <a:rPr lang="ru-RU" sz="1100" b="1" spc="-10">
                          <a:effectLst/>
                          <a:latin typeface="Arial" panose="020B0604020202020204" pitchFamily="34" charset="0"/>
                          <a:ea typeface="Arial" panose="020B0604020202020204" pitchFamily="34" charset="0"/>
                        </a:rPr>
                        <a:t>Серуен</a:t>
                      </a:r>
                      <a:endParaRPr lang="ru-RU" sz="11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100" dirty="0" smtClean="0">
                          <a:effectLst/>
                          <a:latin typeface="Arial" panose="020B0604020202020204" pitchFamily="34" charset="0"/>
                          <a:ea typeface="Calibri" panose="020F0502020204030204" pitchFamily="34" charset="0"/>
                          <a:cs typeface="Arial" panose="020B0604020202020204" pitchFamily="34" charset="0"/>
                        </a:rPr>
                        <a:t>Ауа – райы  құбылыстары  мен  табиғат обьектілерін бақылау (</a:t>
                      </a:r>
                      <a:r>
                        <a:rPr lang="kk-KZ" sz="1100" b="1" dirty="0" smtClean="0">
                          <a:effectLst/>
                          <a:latin typeface="Arial" panose="020B0604020202020204" pitchFamily="34" charset="0"/>
                          <a:ea typeface="Calibri" panose="020F0502020204030204" pitchFamily="34" charset="0"/>
                          <a:cs typeface="Arial" panose="020B0604020202020204" pitchFamily="34" charset="0"/>
                        </a:rPr>
                        <a:t>қоршаған ортамен таныстыру,  бақылау,  зерттеу  іс-әреке</a:t>
                      </a:r>
                      <a:r>
                        <a:rPr lang="kk-KZ" sz="1100" dirty="0" smtClean="0">
                          <a:effectLst/>
                          <a:latin typeface="Arial" panose="020B0604020202020204" pitchFamily="34" charset="0"/>
                          <a:ea typeface="Calibri" panose="020F0502020204030204" pitchFamily="34" charset="0"/>
                          <a:cs typeface="Arial" panose="020B0604020202020204" pitchFamily="34" charset="0"/>
                        </a:rPr>
                        <a:t>ті), әңгімелесу (</a:t>
                      </a:r>
                      <a:r>
                        <a:rPr lang="kk-KZ" sz="1100" b="1" dirty="0" smtClean="0">
                          <a:effectLst/>
                          <a:latin typeface="Arial" panose="020B0604020202020204" pitchFamily="34" charset="0"/>
                          <a:ea typeface="Calibri" panose="020F0502020204030204" pitchFamily="34" charset="0"/>
                          <a:cs typeface="Arial" panose="020B0604020202020204" pitchFamily="34" charset="0"/>
                        </a:rPr>
                        <a:t>сөйлеуді дамыту), </a:t>
                      </a:r>
                      <a:r>
                        <a:rPr lang="kk-KZ" sz="1100" dirty="0" smtClean="0">
                          <a:effectLst/>
                          <a:latin typeface="Arial" panose="020B0604020202020204" pitchFamily="34" charset="0"/>
                          <a:ea typeface="Calibri" panose="020F0502020204030204" pitchFamily="34" charset="0"/>
                          <a:cs typeface="Arial" panose="020B0604020202020204" pitchFamily="34" charset="0"/>
                        </a:rPr>
                        <a:t>көркем сөз  (</a:t>
                      </a:r>
                      <a:r>
                        <a:rPr lang="kk-KZ" sz="1100" b="1" dirty="0" smtClean="0">
                          <a:effectLst/>
                          <a:latin typeface="Arial" panose="020B0604020202020204" pitchFamily="34" charset="0"/>
                          <a:ea typeface="Calibri" panose="020F0502020204030204" pitchFamily="34" charset="0"/>
                          <a:cs typeface="Arial" panose="020B0604020202020204" pitchFamily="34" charset="0"/>
                        </a:rPr>
                        <a:t>көркем әдебиет), ересектер ұйымдастырған  спорттық, қимылды және ұлттық ойындар (дене белсенділігі), еңбек  әрекеті. </a:t>
                      </a:r>
                      <a:endParaRPr lang="ru-RU" sz="1100" b="1" dirty="0">
                        <a:effectLst/>
                        <a:latin typeface="Arial" panose="020B0604020202020204" pitchFamily="34" charset="0"/>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86196">
                <a:tc>
                  <a:txBody>
                    <a:bodyPr/>
                    <a:lstStyle/>
                    <a:p>
                      <a:pPr marL="13970">
                        <a:lnSpc>
                          <a:spcPts val="1235"/>
                        </a:lnSpc>
                        <a:spcAft>
                          <a:spcPts val="0"/>
                        </a:spcAft>
                      </a:pPr>
                      <a:r>
                        <a:rPr lang="ru-RU" sz="1100" b="1" spc="-10">
                          <a:effectLst/>
                          <a:latin typeface="Arial" panose="020B0604020202020204" pitchFamily="34" charset="0"/>
                          <a:ea typeface="Arial" panose="020B0604020202020204" pitchFamily="34" charset="0"/>
                        </a:rPr>
                        <a:t>Серуеннен оралу</a:t>
                      </a:r>
                      <a:endParaRPr lang="ru-RU" sz="11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100" b="1" dirty="0" smtClean="0">
                          <a:effectLst/>
                          <a:latin typeface="Arial" panose="020B0604020202020204" pitchFamily="34" charset="0"/>
                          <a:ea typeface="Calibri" panose="020F0502020204030204" pitchFamily="34" charset="0"/>
                          <a:cs typeface="Arial" panose="020B0604020202020204" pitchFamily="34" charset="0"/>
                        </a:rPr>
                        <a:t>Балалардың киімін ретімен шешу, </a:t>
                      </a:r>
                      <a:r>
                        <a:rPr lang="kk-KZ" sz="1100" b="0" dirty="0" smtClean="0">
                          <a:effectLst/>
                          <a:latin typeface="Arial" panose="020B0604020202020204" pitchFamily="34" charset="0"/>
                          <a:ea typeface="Calibri" panose="020F0502020204030204" pitchFamily="34" charset="0"/>
                          <a:cs typeface="Arial" panose="020B0604020202020204" pitchFamily="34" charset="0"/>
                        </a:rPr>
                        <a:t>дербес және ойын әрекеті</a:t>
                      </a:r>
                      <a:endParaRPr lang="ru-RU" sz="1100" b="0" dirty="0">
                        <a:effectLst/>
                        <a:latin typeface="Arial" panose="020B0604020202020204" pitchFamily="34" charset="0"/>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51287">
                <a:tc>
                  <a:txBody>
                    <a:bodyPr/>
                    <a:lstStyle/>
                    <a:p>
                      <a:pPr marL="13970">
                        <a:lnSpc>
                          <a:spcPts val="1235"/>
                        </a:lnSpc>
                        <a:spcAft>
                          <a:spcPts val="0"/>
                        </a:spcAft>
                      </a:pPr>
                      <a:r>
                        <a:rPr lang="ru-RU" sz="1100" b="1" spc="-20">
                          <a:effectLst/>
                          <a:latin typeface="Arial" panose="020B0604020202020204" pitchFamily="34" charset="0"/>
                          <a:ea typeface="Arial" panose="020B0604020202020204" pitchFamily="34" charset="0"/>
                        </a:rPr>
                        <a:t>Кешкі ас</a:t>
                      </a:r>
                      <a:endParaRPr lang="ru-RU" sz="11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100" dirty="0" smtClean="0">
                          <a:effectLst/>
                          <a:latin typeface="Arial" panose="020B0604020202020204" pitchFamily="34" charset="0"/>
                          <a:ea typeface="Calibri" panose="020F0502020204030204" pitchFamily="34" charset="0"/>
                          <a:cs typeface="Arial" panose="020B0604020202020204" pitchFamily="34" charset="0"/>
                        </a:rPr>
                        <a:t>Гигеналық шараларды орындау  (</a:t>
                      </a:r>
                      <a:r>
                        <a:rPr lang="kk-KZ" sz="1100" b="1" dirty="0" smtClean="0">
                          <a:effectLst/>
                          <a:latin typeface="Arial" panose="020B0604020202020204" pitchFamily="34" charset="0"/>
                          <a:ea typeface="Calibri" panose="020F0502020204030204" pitchFamily="34" charset="0"/>
                          <a:cs typeface="Arial" panose="020B0604020202020204" pitchFamily="34" charset="0"/>
                        </a:rPr>
                        <a:t>мәдени-гигиеналық  дағдылар). </a:t>
                      </a:r>
                      <a:r>
                        <a:rPr lang="kk-KZ" sz="1100" dirty="0" smtClean="0">
                          <a:effectLst/>
                          <a:latin typeface="Arial" panose="020B0604020202020204" pitchFamily="34" charset="0"/>
                          <a:ea typeface="Calibri" panose="020F0502020204030204" pitchFamily="34" charset="0"/>
                          <a:cs typeface="Arial" panose="020B0604020202020204" pitchFamily="34" charset="0"/>
                        </a:rPr>
                        <a:t> Балалардың назарын тағамға аудару, тамақтану мәдениетіне баулу,   </a:t>
                      </a:r>
                      <a:r>
                        <a:rPr lang="kk-KZ" sz="1100" b="1" dirty="0" smtClean="0">
                          <a:effectLst/>
                          <a:latin typeface="Arial" panose="020B0604020202020204" pitchFamily="34" charset="0"/>
                          <a:ea typeface="Calibri" panose="020F0502020204030204" pitchFamily="34" charset="0"/>
                          <a:cs typeface="Arial" panose="020B0604020202020204" pitchFamily="34" charset="0"/>
                        </a:rPr>
                        <a:t>(сөйлеуді дамыту, коммуникативтік  әрекет). </a:t>
                      </a:r>
                      <a:endParaRPr lang="ru-RU" sz="1100" b="1" dirty="0">
                        <a:effectLst/>
                        <a:latin typeface="Arial" panose="020B0604020202020204" pitchFamily="34" charset="0"/>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64523">
                <a:tc>
                  <a:txBody>
                    <a:bodyPr/>
                    <a:lstStyle/>
                    <a:p>
                      <a:pPr marL="13970">
                        <a:lnSpc>
                          <a:spcPts val="1235"/>
                        </a:lnSpc>
                        <a:spcAft>
                          <a:spcPts val="0"/>
                        </a:spcAft>
                      </a:pPr>
                      <a:r>
                        <a:rPr lang="ru-RU" sz="1100" b="1" spc="-10">
                          <a:effectLst/>
                          <a:latin typeface="Arial" panose="020B0604020202020204" pitchFamily="34" charset="0"/>
                          <a:ea typeface="Arial" panose="020B0604020202020204" pitchFamily="34" charset="0"/>
                        </a:rPr>
                        <a:t>Балалардың дербес іс-әрекеті  </a:t>
                      </a:r>
                      <a:endParaRPr lang="ru-RU" sz="1100">
                        <a:effectLst/>
                        <a:latin typeface="Arial" panose="020B0604020202020204" pitchFamily="34" charset="0"/>
                        <a:ea typeface="Arial" panose="020B0604020202020204" pitchFamily="34" charset="0"/>
                      </a:endParaRPr>
                    </a:p>
                    <a:p>
                      <a:pPr marL="13970">
                        <a:spcBef>
                          <a:spcPts val="125"/>
                        </a:spcBef>
                        <a:spcAft>
                          <a:spcPts val="0"/>
                        </a:spcAft>
                      </a:pPr>
                      <a:r>
                        <a:rPr lang="ru-RU" sz="1100" b="1">
                          <a:effectLst/>
                          <a:latin typeface="Arial" panose="020B0604020202020204" pitchFamily="34" charset="0"/>
                          <a:ea typeface="Arial" panose="020B0604020202020204" pitchFamily="34" charset="0"/>
                        </a:rPr>
                        <a:t> </a:t>
                      </a:r>
                      <a:endParaRPr lang="ru-RU" sz="11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100" dirty="0" smtClean="0">
                          <a:effectLst/>
                          <a:latin typeface="Arial" panose="020B0604020202020204" pitchFamily="34" charset="0"/>
                          <a:ea typeface="Calibri" panose="020F0502020204030204" pitchFamily="34" charset="0"/>
                          <a:cs typeface="Arial" panose="020B0604020202020204" pitchFamily="34" charset="0"/>
                        </a:rPr>
                        <a:t>Түрлі балалар әрекетінде </a:t>
                      </a:r>
                      <a:r>
                        <a:rPr lang="kk-KZ" sz="1100" b="1" dirty="0" smtClean="0">
                          <a:effectLst/>
                          <a:latin typeface="Arial" panose="020B0604020202020204" pitchFamily="34" charset="0"/>
                          <a:ea typeface="Calibri" panose="020F0502020204030204" pitchFamily="34" charset="0"/>
                          <a:cs typeface="Arial" panose="020B0604020202020204" pitchFamily="34" charset="0"/>
                        </a:rPr>
                        <a:t>(ойын, қимылдық, танымдық, шығармашылық, зерттеу ,эксперимент,  еңбек,  балалардың дербес әрекеті, өзіне-өзі қызмет ету </a:t>
                      </a:r>
                      <a:r>
                        <a:rPr lang="kk-KZ" sz="1100" dirty="0" smtClean="0">
                          <a:effectLst/>
                          <a:latin typeface="Arial" panose="020B0604020202020204" pitchFamily="34" charset="0"/>
                          <a:ea typeface="Calibri" panose="020F0502020204030204" pitchFamily="34" charset="0"/>
                          <a:cs typeface="Arial" panose="020B0604020202020204" pitchFamily="34" charset="0"/>
                        </a:rPr>
                        <a:t>) іске асырылады</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424122">
                <a:tc>
                  <a:txBody>
                    <a:bodyPr/>
                    <a:lstStyle/>
                    <a:p>
                      <a:pPr marL="13970">
                        <a:lnSpc>
                          <a:spcPts val="1235"/>
                        </a:lnSpc>
                        <a:spcAft>
                          <a:spcPts val="0"/>
                        </a:spcAft>
                      </a:pPr>
                      <a:r>
                        <a:rPr lang="ru-RU" sz="1100" b="1" spc="-10" dirty="0">
                          <a:effectLst/>
                          <a:latin typeface="Arial" panose="020B0604020202020204" pitchFamily="34" charset="0"/>
                          <a:ea typeface="Arial" panose="020B0604020202020204" pitchFamily="34" charset="0"/>
                        </a:rPr>
                        <a:t>Балалардың </a:t>
                      </a:r>
                      <a:r>
                        <a:rPr lang="ru-RU" sz="1100" b="1" spc="-10" dirty="0" err="1">
                          <a:effectLst/>
                          <a:latin typeface="Arial" panose="020B0604020202020204" pitchFamily="34" charset="0"/>
                          <a:ea typeface="Arial" panose="020B0604020202020204" pitchFamily="34" charset="0"/>
                        </a:rPr>
                        <a:t>үйіне</a:t>
                      </a:r>
                      <a:r>
                        <a:rPr lang="ru-RU" sz="1100" b="1" spc="-10" dirty="0">
                          <a:effectLst/>
                          <a:latin typeface="Arial" panose="020B0604020202020204" pitchFamily="34" charset="0"/>
                          <a:ea typeface="Arial" panose="020B0604020202020204" pitchFamily="34" charset="0"/>
                        </a:rPr>
                        <a:t> </a:t>
                      </a:r>
                      <a:r>
                        <a:rPr lang="ru-RU" sz="1100" b="1" spc="-10" dirty="0" err="1">
                          <a:effectLst/>
                          <a:latin typeface="Arial" panose="020B0604020202020204" pitchFamily="34" charset="0"/>
                          <a:ea typeface="Arial" panose="020B0604020202020204" pitchFamily="34" charset="0"/>
                        </a:rPr>
                        <a:t>қайтуы</a:t>
                      </a:r>
                      <a:endParaRPr lang="ru-RU"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100" dirty="0" smtClean="0">
                          <a:effectLst/>
                          <a:latin typeface="Arial" panose="020B0604020202020204" pitchFamily="34" charset="0"/>
                          <a:ea typeface="Calibri" panose="020F0502020204030204" pitchFamily="34" charset="0"/>
                          <a:cs typeface="Arial" panose="020B0604020202020204" pitchFamily="34" charset="0"/>
                        </a:rPr>
                        <a:t>Балалардың жетістіктері туралы әңгімелесу,  ата-аналардың балаларды тәрбиелеу мен дамыту  бойынша сұрақтарына жауап беру, кеңес беру.</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14079" marR="1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689143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87077" y="274707"/>
            <a:ext cx="1163958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prstClr val="black"/>
                </a:solidFill>
                <a:effectLst/>
                <a:uLnTx/>
                <a:uFillTx/>
                <a:latin typeface="Calibri Light"/>
                <a:ea typeface="+mn-ea"/>
                <a:cs typeface="+mn-cs"/>
              </a:rPr>
              <a:t>              БӨБЕК</a:t>
            </a:r>
            <a:r>
              <a:rPr kumimoji="0" lang="ru-RU" sz="2000" b="1" i="0" u="none" strike="noStrike" kern="1200" cap="none" spc="0" normalizeH="0" noProof="0" dirty="0" smtClean="0">
                <a:ln>
                  <a:noFill/>
                </a:ln>
                <a:solidFill>
                  <a:prstClr val="black"/>
                </a:solidFill>
                <a:effectLst/>
                <a:uLnTx/>
                <a:uFillTx/>
                <a:latin typeface="Calibri Light"/>
                <a:ea typeface="+mn-ea"/>
                <a:cs typeface="+mn-cs"/>
              </a:rPr>
              <a:t> ЖАСЫ БАЛАЛАРЫНА  АРНАЛҒАН МЕКТЕПКЕ ДЕЙІНГІ ТӘРБИЕ МЕН ОҚЫТУДЫҢ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a:solidFill>
                  <a:prstClr val="black"/>
                </a:solidFill>
                <a:latin typeface="Calibri Light"/>
              </a:rPr>
              <a:t> </a:t>
            </a:r>
            <a:r>
              <a:rPr lang="ru-RU" sz="2000" b="1" dirty="0" smtClean="0">
                <a:solidFill>
                  <a:prstClr val="black"/>
                </a:solidFill>
                <a:latin typeface="Calibri Light"/>
              </a:rPr>
              <a:t>                                                        </a:t>
            </a:r>
            <a:r>
              <a:rPr kumimoji="0" lang="ru-RU" sz="2000" b="1" i="0" u="none" strike="noStrike" kern="1200" cap="none" spc="0" normalizeH="0" noProof="0" dirty="0" smtClean="0">
                <a:ln>
                  <a:noFill/>
                </a:ln>
                <a:solidFill>
                  <a:prstClr val="black"/>
                </a:solidFill>
                <a:effectLst/>
                <a:uLnTx/>
                <a:uFillTx/>
                <a:latin typeface="Calibri Light"/>
                <a:ea typeface="+mn-ea"/>
                <a:cs typeface="+mn-cs"/>
              </a:rPr>
              <a:t>ҮЛГІЛІК ОҚУ ЖОСПАРЫНЫҢ ЖОБАСЫ</a:t>
            </a:r>
            <a:r>
              <a:rPr kumimoji="0" lang="ru-RU" sz="2000" b="1" i="0" u="none" strike="noStrike" kern="1200" cap="none" spc="0" normalizeH="0" baseline="0" noProof="0" dirty="0" smtClean="0">
                <a:ln>
                  <a:noFill/>
                </a:ln>
                <a:solidFill>
                  <a:prstClr val="black"/>
                </a:solidFill>
                <a:effectLst/>
                <a:uLnTx/>
                <a:uFillTx/>
                <a:latin typeface="Calibri Light"/>
                <a:ea typeface="+mn-ea"/>
                <a:cs typeface="+mn-cs"/>
              </a:rPr>
              <a:t> </a:t>
            </a:r>
            <a:endParaRPr kumimoji="0" lang="ru-RU" sz="2000" b="1" i="0" u="none" strike="noStrike" kern="1200" cap="none" spc="0" normalizeH="0" baseline="0" noProof="0" dirty="0">
              <a:ln>
                <a:noFill/>
              </a:ln>
              <a:solidFill>
                <a:prstClr val="black"/>
              </a:solidFill>
              <a:effectLst/>
              <a:uLnTx/>
              <a:uFillTx/>
              <a:latin typeface="Calibri Light"/>
              <a:ea typeface="+mn-ea"/>
              <a:cs typeface="+mn-cs"/>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16478456"/>
              </p:ext>
            </p:extLst>
          </p:nvPr>
        </p:nvGraphicFramePr>
        <p:xfrm>
          <a:off x="600979" y="982593"/>
          <a:ext cx="11164186" cy="5665593"/>
        </p:xfrm>
        <a:graphic>
          <a:graphicData uri="http://schemas.openxmlformats.org/drawingml/2006/table">
            <a:tbl>
              <a:tblPr firstRow="1" firstCol="1" bandRow="1"/>
              <a:tblGrid>
                <a:gridCol w="815264">
                  <a:extLst>
                    <a:ext uri="{9D8B030D-6E8A-4147-A177-3AD203B41FA5}">
                      <a16:colId xmlns:a16="http://schemas.microsoft.com/office/drawing/2014/main" xmlns="" val="20000"/>
                    </a:ext>
                  </a:extLst>
                </a:gridCol>
                <a:gridCol w="3498741">
                  <a:extLst>
                    <a:ext uri="{9D8B030D-6E8A-4147-A177-3AD203B41FA5}">
                      <a16:colId xmlns:a16="http://schemas.microsoft.com/office/drawing/2014/main" xmlns="" val="20001"/>
                    </a:ext>
                  </a:extLst>
                </a:gridCol>
                <a:gridCol w="2890264">
                  <a:extLst>
                    <a:ext uri="{9D8B030D-6E8A-4147-A177-3AD203B41FA5}">
                      <a16:colId xmlns:a16="http://schemas.microsoft.com/office/drawing/2014/main" xmlns="" val="20002"/>
                    </a:ext>
                  </a:extLst>
                </a:gridCol>
                <a:gridCol w="3959917">
                  <a:extLst>
                    <a:ext uri="{9D8B030D-6E8A-4147-A177-3AD203B41FA5}">
                      <a16:colId xmlns:a16="http://schemas.microsoft.com/office/drawing/2014/main" xmlns="" val="20003"/>
                    </a:ext>
                  </a:extLst>
                </a:gridCol>
              </a:tblGrid>
              <a:tr h="380039">
                <a:tc rowSpan="2">
                  <a:txBody>
                    <a:bodyPr/>
                    <a:lstStyle/>
                    <a:p>
                      <a:pPr marL="12700" algn="ctr">
                        <a:lnSpc>
                          <a:spcPct val="115000"/>
                        </a:lnSpc>
                        <a:spcAft>
                          <a:spcPts val="100"/>
                        </a:spcAft>
                      </a:pPr>
                      <a:endParaRPr lang="kk-KZ" sz="1400" dirty="0" smtClean="0">
                        <a:solidFill>
                          <a:srgbClr val="000000"/>
                        </a:solidFill>
                        <a:effectLst/>
                        <a:latin typeface="Times New Roman" panose="02020603050405020304" pitchFamily="18" charset="0"/>
                        <a:ea typeface="Times New Roman" panose="02020603050405020304" pitchFamily="18" charset="0"/>
                      </a:endParaRPr>
                    </a:p>
                    <a:p>
                      <a:pPr marL="12700" algn="ctr">
                        <a:lnSpc>
                          <a:spcPct val="115000"/>
                        </a:lnSpc>
                        <a:spcAft>
                          <a:spcPts val="100"/>
                        </a:spcAft>
                      </a:pPr>
                      <a:endParaRPr lang="kk-KZ" sz="1400" dirty="0" smtClean="0">
                        <a:solidFill>
                          <a:srgbClr val="000000"/>
                        </a:solidFill>
                        <a:effectLst/>
                        <a:latin typeface="Times New Roman" panose="02020603050405020304" pitchFamily="18" charset="0"/>
                        <a:ea typeface="Times New Roman" panose="02020603050405020304" pitchFamily="18" charset="0"/>
                      </a:endParaRPr>
                    </a:p>
                    <a:p>
                      <a:pPr marL="12700" algn="ctr">
                        <a:lnSpc>
                          <a:spcPct val="115000"/>
                        </a:lnSpc>
                        <a:spcAft>
                          <a:spcPts val="100"/>
                        </a:spcAft>
                      </a:pPr>
                      <a:endParaRPr lang="ru-RU" sz="1400" dirty="0">
                        <a:effectLst/>
                        <a:latin typeface="Times New Roman" panose="02020603050405020304" pitchFamily="18" charset="0"/>
                        <a:ea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36830" algn="ctr">
                        <a:lnSpc>
                          <a:spcPct val="105000"/>
                        </a:lnSpc>
                        <a:spcAft>
                          <a:spcPts val="0"/>
                        </a:spcAft>
                      </a:pPr>
                      <a:r>
                        <a:rPr lang="kk-KZ" sz="1400" kern="1200" spc="10" dirty="0" smtClean="0">
                          <a:solidFill>
                            <a:srgbClr val="000000"/>
                          </a:solidFill>
                          <a:effectLst/>
                          <a:latin typeface="Calibri" panose="020F0502020204030204" pitchFamily="34" charset="0"/>
                          <a:ea typeface="Calibri" panose="020F0502020204030204" pitchFamily="34" charset="0"/>
                        </a:rPr>
                        <a:t>*Ұйымдастырылған іс-әрекет</a:t>
                      </a:r>
                      <a:endParaRPr lang="ru-RU" sz="1400" dirty="0">
                        <a:effectLst/>
                        <a:latin typeface="Calibri" panose="020F0502020204030204" pitchFamily="34" charset="0"/>
                        <a:ea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36830" algn="ctr">
                        <a:lnSpc>
                          <a:spcPct val="105000"/>
                        </a:lnSpc>
                        <a:spcAft>
                          <a:spcPts val="0"/>
                        </a:spcAft>
                      </a:pPr>
                      <a:r>
                        <a:rPr lang="kk-KZ" sz="1800" dirty="0" smtClean="0">
                          <a:effectLst/>
                          <a:latin typeface="Calibri" panose="020F0502020204030204" pitchFamily="34" charset="0"/>
                          <a:ea typeface="Times New Roman" panose="02020603050405020304" pitchFamily="18" charset="0"/>
                        </a:rPr>
                        <a:t>Жас топтары</a:t>
                      </a:r>
                      <a:endParaRPr lang="ru-RU" sz="1800" dirty="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442158">
                <a:tc vMerge="1">
                  <a:txBody>
                    <a:bodyPr/>
                    <a:lstStyle/>
                    <a:p>
                      <a:endParaRPr lang="ru-RU"/>
                    </a:p>
                  </a:txBody>
                  <a:tcPr/>
                </a:tc>
                <a:tc vMerge="1">
                  <a:txBody>
                    <a:bodyPr/>
                    <a:lstStyle/>
                    <a:p>
                      <a:endParaRPr lang="ru-RU"/>
                    </a:p>
                  </a:txBody>
                  <a:tcPr/>
                </a:tc>
                <a:tc>
                  <a:txBody>
                    <a:bodyPr/>
                    <a:lstStyle/>
                    <a:p>
                      <a:pPr indent="36830" algn="ctr">
                        <a:lnSpc>
                          <a:spcPct val="105000"/>
                        </a:lnSpc>
                        <a:spcAft>
                          <a:spcPts val="0"/>
                        </a:spcAft>
                      </a:pPr>
                      <a:r>
                        <a:rPr lang="ru-RU" sz="1400" kern="1200" dirty="0" err="1" smtClean="0">
                          <a:solidFill>
                            <a:srgbClr val="000000"/>
                          </a:solidFill>
                          <a:effectLst/>
                          <a:latin typeface="Calibri" panose="020F0502020204030204" pitchFamily="34" charset="0"/>
                          <a:ea typeface="Calibri" panose="020F0502020204030204" pitchFamily="34" charset="0"/>
                        </a:rPr>
                        <a:t>ерте</a:t>
                      </a:r>
                      <a:r>
                        <a:rPr lang="ru-RU" sz="1400" kern="1200" dirty="0" smtClean="0">
                          <a:solidFill>
                            <a:srgbClr val="000000"/>
                          </a:solidFill>
                          <a:effectLst/>
                          <a:latin typeface="Calibri" panose="020F0502020204030204" pitchFamily="34" charset="0"/>
                          <a:ea typeface="Calibri" panose="020F0502020204030204" pitchFamily="34" charset="0"/>
                        </a:rPr>
                        <a:t> </a:t>
                      </a:r>
                      <a:r>
                        <a:rPr lang="ru-RU" sz="1400" kern="1200" dirty="0" err="1" smtClean="0">
                          <a:solidFill>
                            <a:srgbClr val="000000"/>
                          </a:solidFill>
                          <a:effectLst/>
                          <a:latin typeface="Calibri" panose="020F0502020204030204" pitchFamily="34" charset="0"/>
                          <a:ea typeface="Calibri" panose="020F0502020204030204" pitchFamily="34" charset="0"/>
                        </a:rPr>
                        <a:t>жас</a:t>
                      </a:r>
                      <a:r>
                        <a:rPr lang="ru-RU" sz="1400" kern="1200" dirty="0" smtClean="0">
                          <a:solidFill>
                            <a:srgbClr val="000000"/>
                          </a:solidFill>
                          <a:effectLst/>
                          <a:latin typeface="Calibri" panose="020F0502020204030204" pitchFamily="34" charset="0"/>
                          <a:ea typeface="Calibri" panose="020F0502020204030204" pitchFamily="34" charset="0"/>
                        </a:rPr>
                        <a:t> </a:t>
                      </a:r>
                      <a:r>
                        <a:rPr lang="ru-RU" sz="1400" kern="1200" dirty="0" err="1" smtClean="0">
                          <a:solidFill>
                            <a:srgbClr val="000000"/>
                          </a:solidFill>
                          <a:effectLst/>
                          <a:latin typeface="Calibri" panose="020F0502020204030204" pitchFamily="34" charset="0"/>
                          <a:ea typeface="Calibri" panose="020F0502020204030204" pitchFamily="34" charset="0"/>
                        </a:rPr>
                        <a:t>тобы</a:t>
                      </a:r>
                      <a:r>
                        <a:rPr lang="ru-RU" sz="1400" kern="1200" dirty="0" smtClean="0">
                          <a:solidFill>
                            <a:srgbClr val="000000"/>
                          </a:solidFill>
                          <a:effectLst/>
                          <a:latin typeface="Calibri" panose="020F0502020204030204" pitchFamily="34" charset="0"/>
                          <a:ea typeface="Calibri" panose="020F0502020204030204" pitchFamily="34" charset="0"/>
                        </a:rPr>
                        <a:t> (1 </a:t>
                      </a:r>
                      <a:r>
                        <a:rPr lang="ru-RU" sz="1400" kern="1200" dirty="0" err="1" smtClean="0">
                          <a:solidFill>
                            <a:srgbClr val="000000"/>
                          </a:solidFill>
                          <a:effectLst/>
                          <a:latin typeface="Calibri" panose="020F0502020204030204" pitchFamily="34" charset="0"/>
                          <a:ea typeface="Calibri" panose="020F0502020204030204" pitchFamily="34" charset="0"/>
                        </a:rPr>
                        <a:t>жастағы</a:t>
                      </a:r>
                      <a:r>
                        <a:rPr lang="ru-RU" sz="1400" kern="1200" dirty="0" smtClean="0">
                          <a:solidFill>
                            <a:srgbClr val="000000"/>
                          </a:solidFill>
                          <a:effectLst/>
                          <a:latin typeface="Calibri" panose="020F0502020204030204" pitchFamily="34" charset="0"/>
                          <a:ea typeface="Calibri" panose="020F0502020204030204" pitchFamily="34" charset="0"/>
                        </a:rPr>
                        <a:t> </a:t>
                      </a:r>
                      <a:r>
                        <a:rPr lang="ru-RU" sz="1400" kern="1200" dirty="0" err="1" smtClean="0">
                          <a:solidFill>
                            <a:srgbClr val="000000"/>
                          </a:solidFill>
                          <a:effectLst/>
                          <a:latin typeface="Calibri" panose="020F0502020204030204" pitchFamily="34" charset="0"/>
                          <a:ea typeface="Calibri" panose="020F0502020204030204" pitchFamily="34" charset="0"/>
                        </a:rPr>
                        <a:t>балалар</a:t>
                      </a:r>
                      <a:r>
                        <a:rPr lang="ru-RU" sz="1400" kern="1200" dirty="0" smtClean="0">
                          <a:solidFill>
                            <a:srgbClr val="000000"/>
                          </a:solidFill>
                          <a:effectLst/>
                          <a:latin typeface="Calibri" panose="020F0502020204030204" pitchFamily="34" charset="0"/>
                          <a:ea typeface="Calibri" panose="020F050202020403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830" algn="ctr">
                        <a:lnSpc>
                          <a:spcPct val="105000"/>
                        </a:lnSpc>
                        <a:spcAft>
                          <a:spcPts val="0"/>
                        </a:spcAft>
                      </a:pPr>
                      <a:r>
                        <a:rPr lang="kk-KZ" sz="1400" kern="1200" dirty="0" smtClean="0">
                          <a:solidFill>
                            <a:srgbClr val="000000"/>
                          </a:solidFill>
                          <a:effectLst/>
                          <a:latin typeface="Calibri" panose="020F0502020204030204" pitchFamily="34" charset="0"/>
                          <a:ea typeface="Calibri" panose="020F0502020204030204" pitchFamily="34" charset="0"/>
                        </a:rPr>
                        <a:t>Кіші топ</a:t>
                      </a:r>
                    </a:p>
                    <a:p>
                      <a:pPr indent="36830" algn="ctr">
                        <a:lnSpc>
                          <a:spcPct val="105000"/>
                        </a:lnSpc>
                        <a:spcAft>
                          <a:spcPts val="0"/>
                        </a:spcAft>
                      </a:pPr>
                      <a:r>
                        <a:rPr lang="kk-KZ" sz="1400" kern="1200" dirty="0" smtClean="0">
                          <a:solidFill>
                            <a:srgbClr val="000000"/>
                          </a:solidFill>
                          <a:effectLst/>
                          <a:latin typeface="Calibri" panose="020F0502020204030204" pitchFamily="34" charset="0"/>
                          <a:ea typeface="Calibri" panose="020F0502020204030204" pitchFamily="34" charset="0"/>
                        </a:rPr>
                        <a:t>( 2жастағы балалар)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3143">
                <a:tc rowSpan="2">
                  <a:txBody>
                    <a:bodyPr/>
                    <a:lstStyle/>
                    <a:p>
                      <a:pPr marL="12700" algn="ctr">
                        <a:lnSpc>
                          <a:spcPct val="115000"/>
                        </a:lnSpc>
                        <a:spcAft>
                          <a:spcPts val="100"/>
                        </a:spcAft>
                      </a:pPr>
                      <a:r>
                        <a:rPr lang="en-US" sz="1400">
                          <a:solidFill>
                            <a:srgbClr val="000000"/>
                          </a:solidFill>
                          <a:effectLst/>
                          <a:latin typeface="Times New Roman" panose="02020603050405020304" pitchFamily="18" charset="0"/>
                          <a:ea typeface="Times New Roman" panose="02020603050405020304" pitchFamily="18" charset="0"/>
                        </a:rPr>
                        <a:t>1</a:t>
                      </a:r>
                      <a:endParaRPr lang="ru-RU" sz="1400">
                        <a:effectLst/>
                        <a:latin typeface="Times New Roman" panose="02020603050405020304" pitchFamily="18"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ru-RU" sz="1600" kern="1200" dirty="0" err="1" smtClean="0">
                          <a:solidFill>
                            <a:srgbClr val="000000"/>
                          </a:solidFill>
                          <a:effectLst/>
                          <a:latin typeface="Calibri" panose="020F0502020204030204" pitchFamily="34" charset="0"/>
                          <a:ea typeface="Calibri" panose="020F0502020204030204" pitchFamily="34" charset="0"/>
                        </a:rPr>
                        <a:t>Дене</a:t>
                      </a:r>
                      <a:r>
                        <a:rPr lang="ru-RU" sz="1600" kern="1200" dirty="0" smtClean="0">
                          <a:solidFill>
                            <a:srgbClr val="000000"/>
                          </a:solidFill>
                          <a:effectLst/>
                          <a:latin typeface="Calibri" panose="020F0502020204030204" pitchFamily="34" charset="0"/>
                          <a:ea typeface="Calibri" panose="020F0502020204030204" pitchFamily="34" charset="0"/>
                        </a:rPr>
                        <a:t> </a:t>
                      </a:r>
                      <a:r>
                        <a:rPr lang="ru-RU" sz="1600" kern="1200" dirty="0" err="1" smtClean="0">
                          <a:solidFill>
                            <a:srgbClr val="000000"/>
                          </a:solidFill>
                          <a:effectLst/>
                          <a:latin typeface="Calibri" panose="020F0502020204030204" pitchFamily="34" charset="0"/>
                          <a:ea typeface="Calibri" panose="020F0502020204030204" pitchFamily="34" charset="0"/>
                        </a:rPr>
                        <a:t>шынықтыру</a:t>
                      </a: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аптасына үш рет</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аптасына үш рет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4390">
                <a:tc vMerge="1">
                  <a:txBody>
                    <a:bodyPr/>
                    <a:lstStyle/>
                    <a:p>
                      <a:endParaRPr lang="ru-RU"/>
                    </a:p>
                  </a:txBody>
                  <a:tcPr/>
                </a:tc>
                <a:tc>
                  <a:txBody>
                    <a:bodyPr/>
                    <a:lstStyle/>
                    <a:p>
                      <a:pPr marL="64135" marR="109855" algn="just">
                        <a:lnSpc>
                          <a:spcPct val="105000"/>
                        </a:lnSpc>
                        <a:spcAft>
                          <a:spcPts val="0"/>
                        </a:spcAft>
                      </a:pPr>
                      <a:r>
                        <a:rPr lang="kk-KZ" sz="1600" kern="1200" dirty="0">
                          <a:solidFill>
                            <a:srgbClr val="000000"/>
                          </a:solidFill>
                          <a:effectLst/>
                          <a:latin typeface="Calibri" panose="020F0502020204030204" pitchFamily="34" charset="0"/>
                          <a:ea typeface="Calibri" panose="020F0502020204030204" pitchFamily="34" charset="0"/>
                        </a:rPr>
                        <a:t>**</a:t>
                      </a: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p>
                      <a:pPr algn="ctr">
                        <a:lnSpc>
                          <a:spcPct val="105000"/>
                        </a:lnSpc>
                        <a:spcAft>
                          <a:spcPts val="0"/>
                        </a:spcAft>
                      </a:pPr>
                      <a:endParaRPr lang="ru-RU" sz="16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01656">
                <a:tc>
                  <a:txBody>
                    <a:bodyPr/>
                    <a:lstStyle/>
                    <a:p>
                      <a:pPr marL="12700" algn="ctr">
                        <a:lnSpc>
                          <a:spcPct val="115000"/>
                        </a:lnSpc>
                        <a:spcAft>
                          <a:spcPts val="100"/>
                        </a:spcAft>
                      </a:pPr>
                      <a:r>
                        <a:rPr lang="en-US" sz="1400">
                          <a:solidFill>
                            <a:srgbClr val="000000"/>
                          </a:solidFill>
                          <a:effectLst/>
                          <a:latin typeface="Times New Roman" panose="02020603050405020304" pitchFamily="18" charset="0"/>
                          <a:ea typeface="Times New Roman" panose="02020603050405020304" pitchFamily="18" charset="0"/>
                        </a:rPr>
                        <a:t>2</a:t>
                      </a:r>
                      <a:endParaRPr lang="ru-RU" sz="1400">
                        <a:effectLst/>
                        <a:latin typeface="Times New Roman" panose="02020603050405020304" pitchFamily="18"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ru-RU" sz="1600" kern="1200" dirty="0" err="1" smtClean="0">
                          <a:solidFill>
                            <a:srgbClr val="000000"/>
                          </a:solidFill>
                          <a:effectLst/>
                          <a:latin typeface="Calibri" panose="020F0502020204030204" pitchFamily="34" charset="0"/>
                          <a:ea typeface="Calibri" panose="020F0502020204030204" pitchFamily="34" charset="0"/>
                        </a:rPr>
                        <a:t>Сөйлеуді</a:t>
                      </a:r>
                      <a:r>
                        <a:rPr lang="ru-RU" sz="1600" kern="1200" dirty="0" smtClean="0">
                          <a:solidFill>
                            <a:srgbClr val="000000"/>
                          </a:solidFill>
                          <a:effectLst/>
                          <a:latin typeface="Calibri" panose="020F0502020204030204" pitchFamily="34" charset="0"/>
                          <a:ea typeface="Calibri" panose="020F0502020204030204" pitchFamily="34" charset="0"/>
                        </a:rPr>
                        <a:t> </a:t>
                      </a:r>
                      <a:r>
                        <a:rPr lang="ru-RU" sz="1600" kern="1200" dirty="0" err="1" smtClean="0">
                          <a:solidFill>
                            <a:srgbClr val="000000"/>
                          </a:solidFill>
                          <a:effectLst/>
                          <a:latin typeface="Calibri" panose="020F0502020204030204" pitchFamily="34" charset="0"/>
                          <a:ea typeface="Calibri" panose="020F0502020204030204" pitchFamily="34" charset="0"/>
                        </a:rPr>
                        <a:t>дамыту</a:t>
                      </a:r>
                      <a:r>
                        <a:rPr lang="ru-RU" sz="1600" kern="1200" dirty="0" smtClean="0">
                          <a:solidFill>
                            <a:srgbClr val="000000"/>
                          </a:solidFill>
                          <a:effectLst/>
                          <a:latin typeface="Calibri" panose="020F0502020204030204" pitchFamily="34" charset="0"/>
                          <a:ea typeface="Calibri" panose="020F0502020204030204" pitchFamily="34" charset="0"/>
                        </a:rPr>
                        <a:t> </a:t>
                      </a:r>
                      <a:r>
                        <a:rPr lang="ru-RU" sz="1600" kern="1200" dirty="0" err="1" smtClean="0">
                          <a:solidFill>
                            <a:srgbClr val="000000"/>
                          </a:solidFill>
                          <a:effectLst/>
                          <a:latin typeface="Calibri" panose="020F0502020204030204" pitchFamily="34" charset="0"/>
                          <a:ea typeface="Calibri" panose="020F0502020204030204" pitchFamily="34" charset="0"/>
                        </a:rPr>
                        <a:t>және</a:t>
                      </a:r>
                      <a:r>
                        <a:rPr lang="ru-RU" sz="1600" kern="1200" dirty="0" smtClean="0">
                          <a:solidFill>
                            <a:srgbClr val="000000"/>
                          </a:solidFill>
                          <a:effectLst/>
                          <a:latin typeface="Calibri" panose="020F0502020204030204" pitchFamily="34" charset="0"/>
                          <a:ea typeface="Calibri" panose="020F0502020204030204" pitchFamily="34" charset="0"/>
                        </a:rPr>
                        <a:t> </a:t>
                      </a:r>
                      <a:r>
                        <a:rPr lang="ru-RU" sz="1600" kern="1200" dirty="0" err="1" smtClean="0">
                          <a:solidFill>
                            <a:srgbClr val="000000"/>
                          </a:solidFill>
                          <a:effectLst/>
                          <a:latin typeface="Calibri" panose="020F0502020204030204" pitchFamily="34" charset="0"/>
                          <a:ea typeface="Calibri" panose="020F0502020204030204" pitchFamily="34" charset="0"/>
                        </a:rPr>
                        <a:t>көркем</a:t>
                      </a:r>
                      <a:r>
                        <a:rPr lang="ru-RU" sz="1600" kern="1200" dirty="0" smtClean="0">
                          <a:solidFill>
                            <a:srgbClr val="000000"/>
                          </a:solidFill>
                          <a:effectLst/>
                          <a:latin typeface="Calibri" panose="020F0502020204030204" pitchFamily="34" charset="0"/>
                          <a:ea typeface="Calibri" panose="020F0502020204030204" pitchFamily="34" charset="0"/>
                        </a:rPr>
                        <a:t> </a:t>
                      </a:r>
                      <a:r>
                        <a:rPr lang="ru-RU" sz="1600" kern="1200" dirty="0" err="1" smtClean="0">
                          <a:solidFill>
                            <a:srgbClr val="000000"/>
                          </a:solidFill>
                          <a:effectLst/>
                          <a:latin typeface="Calibri" panose="020F0502020204030204" pitchFamily="34" charset="0"/>
                          <a:ea typeface="Calibri" panose="020F0502020204030204" pitchFamily="34" charset="0"/>
                        </a:rPr>
                        <a:t>әдебиет</a:t>
                      </a:r>
                      <a:r>
                        <a:rPr lang="ru-RU" sz="1600" kern="1200" dirty="0" smtClean="0">
                          <a:solidFill>
                            <a:srgbClr val="000000"/>
                          </a:solidFill>
                          <a:effectLst/>
                          <a:latin typeface="Calibri" panose="020F0502020204030204" pitchFamily="34" charset="0"/>
                          <a:ea typeface="Calibri" panose="020F0502020204030204" pitchFamily="34" charset="0"/>
                        </a:rPr>
                        <a:t>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p>
                      <a:pPr algn="ctr">
                        <a:lnSpc>
                          <a:spcPct val="107000"/>
                        </a:lnSpc>
                        <a:spcAft>
                          <a:spcPts val="0"/>
                        </a:spcAft>
                      </a:pPr>
                      <a:endParaRPr lang="ru-RU" sz="1600" dirty="0">
                        <a:effectLst/>
                        <a:latin typeface="Times New Roman" panose="02020603050405020304" pitchFamily="18"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01656">
                <a:tc>
                  <a:txBody>
                    <a:bodyPr/>
                    <a:lstStyle/>
                    <a:p>
                      <a:pPr marL="12700" algn="ctr">
                        <a:lnSpc>
                          <a:spcPct val="115000"/>
                        </a:lnSpc>
                        <a:spcAft>
                          <a:spcPts val="100"/>
                        </a:spcAft>
                      </a:pPr>
                      <a:r>
                        <a:rPr lang="kk-KZ" sz="1400">
                          <a:solidFill>
                            <a:srgbClr val="000000"/>
                          </a:solidFill>
                          <a:effectLst/>
                          <a:latin typeface="Times New Roman" panose="02020603050405020304" pitchFamily="18" charset="0"/>
                          <a:ea typeface="Times New Roman" panose="02020603050405020304" pitchFamily="18" charset="0"/>
                        </a:rPr>
                        <a:t>3</a:t>
                      </a:r>
                      <a:endParaRPr lang="ru-RU" sz="1400">
                        <a:effectLst/>
                        <a:latin typeface="Times New Roman" panose="02020603050405020304" pitchFamily="18"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ru-RU" sz="1600" kern="1200" dirty="0" err="1">
                          <a:solidFill>
                            <a:srgbClr val="000000"/>
                          </a:solidFill>
                          <a:effectLst/>
                          <a:latin typeface="Calibri" panose="020F0502020204030204" pitchFamily="34" charset="0"/>
                          <a:ea typeface="Calibri" panose="020F0502020204030204" pitchFamily="34" charset="0"/>
                        </a:rPr>
                        <a:t>Сенсорика</a:t>
                      </a:r>
                      <a:r>
                        <a:rPr lang="ru-RU" sz="1600" kern="1200" dirty="0">
                          <a:solidFill>
                            <a:srgbClr val="000000"/>
                          </a:solidFill>
                          <a:effectLst/>
                          <a:latin typeface="Calibri" panose="020F0502020204030204" pitchFamily="34" charset="0"/>
                          <a:ea typeface="Calibri" panose="020F0502020204030204" pitchFamily="34" charset="0"/>
                        </a:rPr>
                        <a:t> </a:t>
                      </a: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p>
                      <a:pPr algn="ctr">
                        <a:lnSpc>
                          <a:spcPct val="107000"/>
                        </a:lnSpc>
                        <a:spcAft>
                          <a:spcPts val="0"/>
                        </a:spcAft>
                      </a:pPr>
                      <a:endParaRPr lang="ru-RU" sz="1600" dirty="0">
                        <a:effectLst/>
                        <a:latin typeface="Times New Roman" panose="02020603050405020304" pitchFamily="18"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83659">
                <a:tc>
                  <a:txBody>
                    <a:bodyPr/>
                    <a:lstStyle/>
                    <a:p>
                      <a:pPr marL="12700" algn="ctr">
                        <a:lnSpc>
                          <a:spcPct val="115000"/>
                        </a:lnSpc>
                        <a:spcAft>
                          <a:spcPts val="100"/>
                        </a:spcAft>
                      </a:pPr>
                      <a:r>
                        <a:rPr lang="kk-KZ" sz="1400">
                          <a:solidFill>
                            <a:srgbClr val="000000"/>
                          </a:solidFill>
                          <a:effectLst/>
                          <a:latin typeface="Times New Roman" panose="02020603050405020304" pitchFamily="18" charset="0"/>
                          <a:ea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kk-KZ" sz="1600" kern="1200" spc="10" dirty="0" smtClean="0">
                          <a:solidFill>
                            <a:srgbClr val="000000"/>
                          </a:solidFill>
                          <a:effectLst/>
                          <a:latin typeface="Calibri" panose="020F0502020204030204" pitchFamily="34" charset="0"/>
                          <a:ea typeface="Calibri" panose="020F0502020204030204" pitchFamily="34" charset="0"/>
                        </a:rPr>
                        <a:t>Қоршаған ортамен таныстыру </a:t>
                      </a: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01656">
                <a:tc rowSpan="4">
                  <a:txBody>
                    <a:bodyPr/>
                    <a:lstStyle/>
                    <a:p>
                      <a:pPr marL="12700" algn="ctr">
                        <a:lnSpc>
                          <a:spcPct val="115000"/>
                        </a:lnSpc>
                        <a:spcAft>
                          <a:spcPts val="100"/>
                        </a:spcAft>
                      </a:pPr>
                      <a:r>
                        <a:rPr lang="kk-KZ" sz="1400">
                          <a:solidFill>
                            <a:srgbClr val="000000"/>
                          </a:solidFill>
                          <a:effectLst/>
                          <a:latin typeface="Times New Roman" panose="02020603050405020304" pitchFamily="18" charset="0"/>
                          <a:ea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kk-KZ" sz="1600" kern="1200" dirty="0" smtClean="0">
                          <a:solidFill>
                            <a:srgbClr val="000000"/>
                          </a:solidFill>
                          <a:effectLst/>
                          <a:latin typeface="Calibri" panose="020F0502020204030204" pitchFamily="34" charset="0"/>
                          <a:ea typeface="Calibri" panose="020F0502020204030204" pitchFamily="34" charset="0"/>
                        </a:rPr>
                        <a:t>Сурет салу</a:t>
                      </a:r>
                    </a:p>
                    <a:p>
                      <a:pPr marL="64135" marR="109855" algn="just">
                        <a:lnSpc>
                          <a:spcPct val="105000"/>
                        </a:lnSpc>
                        <a:spcAft>
                          <a:spcPts val="0"/>
                        </a:spcAft>
                      </a:pP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p>
                      <a:pPr algn="ctr">
                        <a:lnSpc>
                          <a:spcPct val="107000"/>
                        </a:lnSpc>
                        <a:spcAft>
                          <a:spcPts val="0"/>
                        </a:spcAft>
                      </a:pPr>
                      <a:endParaRPr lang="ru-RU" sz="1600" dirty="0">
                        <a:effectLst/>
                        <a:latin typeface="Times New Roman" panose="02020603050405020304" pitchFamily="18"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01656">
                <a:tc vMerge="1">
                  <a:txBody>
                    <a:bodyPr/>
                    <a:lstStyle/>
                    <a:p>
                      <a:endParaRPr lang="ru-RU"/>
                    </a:p>
                  </a:txBody>
                  <a:tcPr/>
                </a:tc>
                <a:tc>
                  <a:txBody>
                    <a:bodyPr/>
                    <a:lstStyle/>
                    <a:p>
                      <a:pPr marL="64135" marR="109855" algn="just">
                        <a:lnSpc>
                          <a:spcPct val="105000"/>
                        </a:lnSpc>
                        <a:spcAft>
                          <a:spcPts val="0"/>
                        </a:spcAft>
                      </a:pPr>
                      <a:r>
                        <a:rPr lang="kk-KZ" sz="1600" kern="1200" dirty="0" smtClean="0">
                          <a:solidFill>
                            <a:srgbClr val="000000"/>
                          </a:solidFill>
                          <a:effectLst/>
                          <a:latin typeface="Calibri" panose="020F0502020204030204" pitchFamily="34" charset="0"/>
                          <a:ea typeface="Calibri" panose="020F0502020204030204" pitchFamily="34" charset="0"/>
                        </a:rPr>
                        <a:t>Мүсіндеу</a:t>
                      </a:r>
                    </a:p>
                    <a:p>
                      <a:pPr marL="64135" marR="109855" algn="just">
                        <a:lnSpc>
                          <a:spcPct val="105000"/>
                        </a:lnSpc>
                        <a:spcAft>
                          <a:spcPts val="0"/>
                        </a:spcAft>
                      </a:pP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p>
                      <a:pPr algn="ctr">
                        <a:lnSpc>
                          <a:spcPct val="107000"/>
                        </a:lnSpc>
                        <a:spcAft>
                          <a:spcPts val="0"/>
                        </a:spcAft>
                      </a:pPr>
                      <a:endParaRPr lang="ru-RU" sz="1600" dirty="0">
                        <a:effectLst/>
                        <a:latin typeface="Times New Roman" panose="02020603050405020304" pitchFamily="18"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p>
                      <a:pPr algn="ctr">
                        <a:lnSpc>
                          <a:spcPct val="107000"/>
                        </a:lnSpc>
                        <a:spcAft>
                          <a:spcPts val="0"/>
                        </a:spcAft>
                      </a:pPr>
                      <a:endParaRPr lang="ru-RU"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99658">
                <a:tc vMerge="1">
                  <a:txBody>
                    <a:bodyPr/>
                    <a:lstStyle/>
                    <a:p>
                      <a:endParaRPr lang="ru-RU"/>
                    </a:p>
                  </a:txBody>
                  <a:tcPr/>
                </a:tc>
                <a:tc>
                  <a:txBody>
                    <a:bodyPr/>
                    <a:lstStyle/>
                    <a:p>
                      <a:pPr marL="64135" marR="109855" algn="just">
                        <a:lnSpc>
                          <a:spcPct val="105000"/>
                        </a:lnSpc>
                        <a:spcAft>
                          <a:spcPts val="0"/>
                        </a:spcAft>
                      </a:pPr>
                      <a:r>
                        <a:rPr lang="kk-KZ" sz="1600" kern="1200" dirty="0" smtClean="0">
                          <a:solidFill>
                            <a:srgbClr val="000000"/>
                          </a:solidFill>
                          <a:effectLst/>
                          <a:latin typeface="Calibri" panose="020F0502020204030204" pitchFamily="34" charset="0"/>
                          <a:ea typeface="Calibri" panose="020F0502020204030204" pitchFamily="34" charset="0"/>
                        </a:rPr>
                        <a:t>Жапсыру</a:t>
                      </a:r>
                    </a:p>
                    <a:p>
                      <a:pPr marL="64135" marR="109855" algn="just">
                        <a:lnSpc>
                          <a:spcPct val="105000"/>
                        </a:lnSpc>
                        <a:spcAft>
                          <a:spcPts val="0"/>
                        </a:spcAft>
                      </a:pP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dirty="0">
                          <a:effectLst/>
                          <a:latin typeface="Calibri" panose="020F0502020204030204" pitchFamily="34" charset="0"/>
                          <a:ea typeface="Times New Roman" panose="02020603050405020304" pitchFamily="18" charset="0"/>
                        </a:rPr>
                        <a:t>-</a:t>
                      </a: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87035">
                <a:tc vMerge="1">
                  <a:txBody>
                    <a:bodyPr/>
                    <a:lstStyle/>
                    <a:p>
                      <a:endParaRPr lang="ru-RU"/>
                    </a:p>
                  </a:txBody>
                  <a:tcPr/>
                </a:tc>
                <a:tc>
                  <a:txBody>
                    <a:bodyPr/>
                    <a:lstStyle/>
                    <a:p>
                      <a:pPr marL="64135" marR="109855" algn="just">
                        <a:lnSpc>
                          <a:spcPct val="105000"/>
                        </a:lnSpc>
                        <a:spcAft>
                          <a:spcPts val="0"/>
                        </a:spcAft>
                      </a:pPr>
                      <a:r>
                        <a:rPr lang="kk-KZ" sz="1600" kern="1200" dirty="0" smtClean="0">
                          <a:solidFill>
                            <a:srgbClr val="000000"/>
                          </a:solidFill>
                          <a:effectLst/>
                          <a:latin typeface="Calibri" panose="020F0502020204030204" pitchFamily="34" charset="0"/>
                          <a:ea typeface="Calibri" panose="020F0502020204030204" pitchFamily="34" charset="0"/>
                        </a:rPr>
                        <a:t>Құрастыру</a:t>
                      </a: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dirty="0">
                          <a:effectLst/>
                          <a:latin typeface="Calibri" panose="020F0502020204030204" pitchFamily="34" charset="0"/>
                          <a:ea typeface="Times New Roman" panose="02020603050405020304" pitchFamily="18" charset="0"/>
                        </a:rPr>
                        <a:t>-</a:t>
                      </a: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p>
                      <a:pPr algn="ctr">
                        <a:lnSpc>
                          <a:spcPct val="107000"/>
                        </a:lnSpc>
                        <a:spcAft>
                          <a:spcPts val="0"/>
                        </a:spcAft>
                      </a:pPr>
                      <a:endParaRPr lang="ru-RU"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3143">
                <a:tc rowSpan="2">
                  <a:txBody>
                    <a:bodyPr/>
                    <a:lstStyle/>
                    <a:p>
                      <a:pPr marL="12700" algn="ctr">
                        <a:lnSpc>
                          <a:spcPct val="115000"/>
                        </a:lnSpc>
                        <a:spcAft>
                          <a:spcPts val="100"/>
                        </a:spcAft>
                      </a:pPr>
                      <a:r>
                        <a:rPr lang="kk-KZ" sz="1400" dirty="0">
                          <a:solidFill>
                            <a:srgbClr val="000000"/>
                          </a:solidFill>
                          <a:effectLst/>
                          <a:latin typeface="Times New Roman" panose="02020603050405020304" pitchFamily="18" charset="0"/>
                          <a:ea typeface="Times New Roman" panose="02020603050405020304" pitchFamily="18" charset="0"/>
                        </a:rPr>
                        <a:t>6</a:t>
                      </a:r>
                      <a:endParaRPr lang="ru-RU" sz="1400" dirty="0">
                        <a:effectLst/>
                        <a:latin typeface="Times New Roman" panose="02020603050405020304" pitchFamily="18"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ru-RU" sz="1600" kern="1200" dirty="0">
                          <a:solidFill>
                            <a:srgbClr val="000000"/>
                          </a:solidFill>
                          <a:effectLst/>
                          <a:latin typeface="Calibri" panose="020F0502020204030204" pitchFamily="34" charset="0"/>
                          <a:ea typeface="Calibri" panose="020F0502020204030204" pitchFamily="34" charset="0"/>
                        </a:rPr>
                        <a:t>Музыка</a:t>
                      </a: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dirty="0" smtClean="0">
                          <a:effectLst/>
                          <a:latin typeface="Calibri" panose="020F0502020204030204" pitchFamily="34" charset="0"/>
                          <a:ea typeface="Times New Roman" panose="02020603050405020304" pitchFamily="18" charset="0"/>
                        </a:rPr>
                        <a:t>аптасына бір рет</a:t>
                      </a: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err="1" smtClean="0">
                          <a:effectLst/>
                          <a:latin typeface="Times New Roman" panose="02020603050405020304" pitchFamily="18" charset="0"/>
                          <a:ea typeface="Times New Roman" panose="02020603050405020304" pitchFamily="18" charset="0"/>
                        </a:rPr>
                        <a:t>аптасына</a:t>
                      </a:r>
                      <a:r>
                        <a:rPr lang="ru-RU" sz="1600" dirty="0" smtClean="0">
                          <a:effectLst/>
                          <a:latin typeface="Times New Roman" panose="02020603050405020304" pitchFamily="18" charset="0"/>
                          <a:ea typeface="Times New Roman" panose="02020603050405020304" pitchFamily="18" charset="0"/>
                        </a:rPr>
                        <a:t> </a:t>
                      </a:r>
                      <a:r>
                        <a:rPr lang="ru-RU" sz="1600" dirty="0" err="1" smtClean="0">
                          <a:effectLst/>
                          <a:latin typeface="Times New Roman" panose="02020603050405020304" pitchFamily="18" charset="0"/>
                          <a:ea typeface="Times New Roman" panose="02020603050405020304" pitchFamily="18" charset="0"/>
                        </a:rPr>
                        <a:t>бір</a:t>
                      </a:r>
                      <a:r>
                        <a:rPr lang="ru-RU" sz="1600" dirty="0" smtClean="0">
                          <a:effectLst/>
                          <a:latin typeface="Times New Roman" panose="02020603050405020304" pitchFamily="18" charset="0"/>
                          <a:ea typeface="Times New Roman" panose="02020603050405020304" pitchFamily="18" charset="0"/>
                        </a:rPr>
                        <a:t> </a:t>
                      </a:r>
                      <a:r>
                        <a:rPr lang="ru-RU" sz="1600" dirty="0" err="1" smtClean="0">
                          <a:effectLst/>
                          <a:latin typeface="Times New Roman" panose="02020603050405020304" pitchFamily="18" charset="0"/>
                          <a:ea typeface="Times New Roman" panose="02020603050405020304" pitchFamily="18" charset="0"/>
                        </a:rPr>
                        <a:t>рет</a:t>
                      </a:r>
                      <a:endParaRPr lang="ru-RU" sz="1600" dirty="0" smtClean="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29289">
                <a:tc vMerge="1">
                  <a:txBody>
                    <a:bodyPr/>
                    <a:lstStyle/>
                    <a:p>
                      <a:endParaRPr lang="ru-RU"/>
                    </a:p>
                  </a:txBody>
                  <a:tcPr/>
                </a:tc>
                <a:tc>
                  <a:txBody>
                    <a:bodyPr/>
                    <a:lstStyle/>
                    <a:p>
                      <a:pPr marL="64135" marR="109855" algn="just">
                        <a:lnSpc>
                          <a:spcPct val="105000"/>
                        </a:lnSpc>
                        <a:spcAft>
                          <a:spcPts val="0"/>
                        </a:spcAft>
                      </a:pPr>
                      <a:r>
                        <a:rPr lang="ru-RU" sz="1600" kern="1200" dirty="0">
                          <a:solidFill>
                            <a:srgbClr val="000000"/>
                          </a:solidFill>
                          <a:effectLst/>
                          <a:latin typeface="Calibri" panose="020F0502020204030204" pitchFamily="34" charset="0"/>
                          <a:ea typeface="Calibri" panose="020F0502020204030204" pitchFamily="34" charset="0"/>
                        </a:rPr>
                        <a:t>***</a:t>
                      </a: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baseline="0" dirty="0" smtClean="0">
                          <a:solidFill>
                            <a:srgbClr val="000000"/>
                          </a:solidFill>
                          <a:effectLst/>
                          <a:latin typeface="Calibri" panose="020F0502020204030204" pitchFamily="34" charset="0"/>
                          <a:ea typeface="Times New Roman" panose="02020603050405020304" pitchFamily="18" charset="0"/>
                        </a:rPr>
                        <a:t> күн сайын</a:t>
                      </a:r>
                      <a:r>
                        <a:rPr lang="kk-KZ" sz="1600" kern="1200" dirty="0">
                          <a:solidFill>
                            <a:srgbClr val="000000"/>
                          </a:solidFill>
                          <a:effectLst/>
                          <a:latin typeface="Calibri" panose="020F0502020204030204" pitchFamily="34" charset="0"/>
                          <a:ea typeface="Times New Roman" panose="02020603050405020304" pitchFamily="18" charset="0"/>
                        </a:rPr>
                        <a:t>	</a:t>
                      </a: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endParaRPr lang="ru-RU"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2624730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3792A4A-BC96-E58E-6C89-105F875554FE}"/>
              </a:ext>
            </a:extLst>
          </p:cNvPr>
          <p:cNvSpPr>
            <a:spLocks noGrp="1"/>
          </p:cNvSpPr>
          <p:nvPr>
            <p:ph type="title"/>
          </p:nvPr>
        </p:nvSpPr>
        <p:spPr>
          <a:xfrm>
            <a:off x="0" y="323850"/>
            <a:ext cx="12044855" cy="1325563"/>
          </a:xfrm>
        </p:spPr>
        <p:txBody>
          <a:bodyPr>
            <a:noAutofit/>
          </a:bodyPr>
          <a:lstStyle/>
          <a:p>
            <a:pPr algn="just"/>
            <a:r>
              <a:rPr lang="ru-RU" sz="3200" b="1" dirty="0" smtClean="0"/>
              <a:t>Мектепке </a:t>
            </a:r>
            <a:r>
              <a:rPr lang="ru-RU" sz="3200" b="1" dirty="0"/>
              <a:t>дейінгі </a:t>
            </a:r>
            <a:r>
              <a:rPr lang="ru-RU" sz="3200" b="1" dirty="0" err="1"/>
              <a:t>тәрбие</a:t>
            </a:r>
            <a:r>
              <a:rPr lang="ru-RU" sz="3200" b="1" dirty="0"/>
              <a:t> мен </a:t>
            </a:r>
            <a:r>
              <a:rPr lang="ru-RU" sz="3200" b="1" dirty="0" err="1"/>
              <a:t>оқытудың</a:t>
            </a:r>
            <a:r>
              <a:rPr lang="ru-RU" sz="3200" b="1" dirty="0"/>
              <a:t> </a:t>
            </a:r>
            <a:r>
              <a:rPr lang="ru-RU" sz="3200" b="1" dirty="0" err="1"/>
              <a:t>жалпыға</a:t>
            </a:r>
            <a:r>
              <a:rPr lang="ru-RU" sz="3200" b="1" dirty="0"/>
              <a:t> </a:t>
            </a:r>
            <a:r>
              <a:rPr lang="ru-RU" sz="3200" b="1" dirty="0" err="1"/>
              <a:t>міндетті</a:t>
            </a:r>
            <a:r>
              <a:rPr lang="ru-RU" sz="3200" b="1" dirty="0"/>
              <a:t> стандарты мен </a:t>
            </a:r>
            <a:r>
              <a:rPr lang="ru-RU" sz="3200" b="1" dirty="0" err="1"/>
              <a:t>Үлгілік</a:t>
            </a:r>
            <a:r>
              <a:rPr lang="ru-RU" sz="3200" b="1" dirty="0"/>
              <a:t> </a:t>
            </a:r>
            <a:r>
              <a:rPr lang="ru-RU" sz="3200" b="1" dirty="0" err="1"/>
              <a:t>оқу</a:t>
            </a:r>
            <a:r>
              <a:rPr lang="ru-RU" sz="3200" b="1" dirty="0"/>
              <a:t> </a:t>
            </a:r>
            <a:r>
              <a:rPr lang="ru-RU" sz="3200" b="1" dirty="0" err="1"/>
              <a:t>жоспарына</a:t>
            </a:r>
            <a:r>
              <a:rPr lang="ru-RU" sz="3200" b="1" dirty="0"/>
              <a:t> </a:t>
            </a:r>
            <a:r>
              <a:rPr lang="ru-RU" sz="3200" b="1" dirty="0" err="1"/>
              <a:t>сәйкес</a:t>
            </a:r>
            <a:r>
              <a:rPr lang="ru-RU" sz="3200" b="1" dirty="0"/>
              <a:t> Мектепке дейінгі </a:t>
            </a:r>
            <a:r>
              <a:rPr lang="ru-RU" sz="3200" b="1" dirty="0" err="1"/>
              <a:t>тәрбие</a:t>
            </a:r>
            <a:r>
              <a:rPr lang="ru-RU" sz="3200" b="1" dirty="0"/>
              <a:t> мен </a:t>
            </a:r>
            <a:r>
              <a:rPr lang="ru-RU" sz="3200" b="1" dirty="0" err="1"/>
              <a:t>оқытудың</a:t>
            </a:r>
            <a:r>
              <a:rPr lang="ru-RU" sz="3200" b="1" dirty="0"/>
              <a:t> </a:t>
            </a:r>
            <a:r>
              <a:rPr lang="ru-RU" sz="3200" b="1" dirty="0" err="1"/>
              <a:t>үлгілік</a:t>
            </a:r>
            <a:r>
              <a:rPr lang="ru-RU" sz="3200" b="1" dirty="0"/>
              <a:t> </a:t>
            </a:r>
            <a:r>
              <a:rPr lang="ru-RU" sz="3200" b="1" dirty="0" err="1"/>
              <a:t>оқу</a:t>
            </a:r>
            <a:r>
              <a:rPr lang="ru-RU" sz="3200" b="1" dirty="0"/>
              <a:t> </a:t>
            </a:r>
            <a:r>
              <a:rPr lang="ru-RU" sz="3200" b="1" dirty="0" err="1"/>
              <a:t>бағдарламасының</a:t>
            </a:r>
            <a:r>
              <a:rPr lang="ru-RU" sz="3200" b="1" dirty="0"/>
              <a:t> </a:t>
            </a:r>
            <a:r>
              <a:rPr lang="ru-RU" sz="3200" b="1" dirty="0" err="1"/>
              <a:t>мазмұны</a:t>
            </a:r>
            <a:r>
              <a:rPr lang="ru-RU" sz="3200" b="1" dirty="0" smtClean="0"/>
              <a:t>:</a:t>
            </a:r>
            <a:endParaRPr lang="x-none" sz="3200" b="1" dirty="0"/>
          </a:p>
        </p:txBody>
      </p:sp>
      <p:sp>
        <p:nvSpPr>
          <p:cNvPr id="3" name="Объект 2">
            <a:extLst>
              <a:ext uri="{FF2B5EF4-FFF2-40B4-BE49-F238E27FC236}">
                <a16:creationId xmlns:a16="http://schemas.microsoft.com/office/drawing/2014/main" xmlns="" id="{2E3BE8B9-E1C5-4B0B-773E-04EFD4060F37}"/>
              </a:ext>
            </a:extLst>
          </p:cNvPr>
          <p:cNvSpPr>
            <a:spLocks noGrp="1"/>
          </p:cNvSpPr>
          <p:nvPr>
            <p:ph idx="1"/>
          </p:nvPr>
        </p:nvSpPr>
        <p:spPr>
          <a:xfrm>
            <a:off x="236484" y="2338989"/>
            <a:ext cx="11808371" cy="3509362"/>
          </a:xfrm>
        </p:spPr>
        <p:txBody>
          <a:bodyPr>
            <a:noAutofit/>
          </a:bodyPr>
          <a:lstStyle/>
          <a:p>
            <a:pPr marL="742950" indent="-742950" algn="just">
              <a:buAutoNum type="arabicParenR"/>
            </a:pPr>
            <a:r>
              <a:rPr lang="ru-RU" dirty="0" err="1">
                <a:latin typeface="Arial" panose="020B0604020202020204" pitchFamily="34" charset="0"/>
                <a:cs typeface="Arial" panose="020B0604020202020204" pitchFamily="34" charset="0"/>
              </a:rPr>
              <a:t>т</a:t>
            </a:r>
            <a:r>
              <a:rPr lang="ru-RU" dirty="0" err="1" smtClean="0">
                <a:latin typeface="Arial" panose="020B0604020202020204" pitchFamily="34" charset="0"/>
                <a:cs typeface="Arial" panose="020B0604020202020204" pitchFamily="34" charset="0"/>
              </a:rPr>
              <a:t>әрбиелеу-білім</a:t>
            </a:r>
            <a:r>
              <a:rPr lang="ru-RU" dirty="0" smtClean="0">
                <a:latin typeface="Arial" panose="020B0604020202020204" pitchFamily="34" charset="0"/>
                <a:cs typeface="Arial" panose="020B0604020202020204" pitchFamily="34" charset="0"/>
              </a:rPr>
              <a:t> беру </a:t>
            </a:r>
            <a:r>
              <a:rPr lang="ru-RU" dirty="0" err="1" smtClean="0">
                <a:latin typeface="Arial" panose="020B0604020202020204" pitchFamily="34" charset="0"/>
                <a:cs typeface="Arial" panose="020B0604020202020204" pitchFamily="34" charset="0"/>
              </a:rPr>
              <a:t>процесінің</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міндеттерін</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іске</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асыруды</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2) </a:t>
            </a:r>
            <a:r>
              <a:rPr lang="ru-RU" dirty="0" err="1">
                <a:latin typeface="Arial" panose="020B0604020202020204" pitchFamily="34" charset="0"/>
                <a:cs typeface="Arial" panose="020B0604020202020204" pitchFamily="34" charset="0"/>
              </a:rPr>
              <a:t>ұ</a:t>
            </a:r>
            <a:r>
              <a:rPr lang="ru-RU" dirty="0" err="1" smtClean="0">
                <a:latin typeface="Arial" panose="020B0604020202020204" pitchFamily="34" charset="0"/>
                <a:cs typeface="Arial" panose="020B0604020202020204" pitchFamily="34" charset="0"/>
              </a:rPr>
              <a:t>йымдастырылған</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іс-әрекеттің</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мазмұнын</a:t>
            </a: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3) </a:t>
            </a:r>
            <a:r>
              <a:rPr lang="ru-RU" dirty="0" err="1">
                <a:latin typeface="Arial" panose="020B0604020202020204" pitchFamily="34" charset="0"/>
                <a:cs typeface="Arial" panose="020B0604020202020204" pitchFamily="34" charset="0"/>
              </a:rPr>
              <a:t>ұйымдастырылған</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іс-әрекетті</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тиімді</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кіріктіруді</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4) </a:t>
            </a:r>
            <a:r>
              <a:rPr lang="ru-RU" dirty="0" err="1">
                <a:latin typeface="Arial" panose="020B0604020202020204" pitchFamily="34" charset="0"/>
                <a:cs typeface="Arial" panose="020B0604020202020204" pitchFamily="34" charset="0"/>
              </a:rPr>
              <a:t>сабақтастық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принциптерін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тәрбие</a:t>
            </a:r>
            <a:r>
              <a:rPr lang="ru-RU" dirty="0">
                <a:latin typeface="Arial" panose="020B0604020202020204" pitchFamily="34" charset="0"/>
                <a:cs typeface="Arial" panose="020B0604020202020204" pitchFamily="34" charset="0"/>
              </a:rPr>
              <a:t> мен </a:t>
            </a:r>
            <a:r>
              <a:rPr lang="ru-RU" dirty="0" err="1">
                <a:latin typeface="Arial" panose="020B0604020202020204" pitchFamily="34" charset="0"/>
                <a:cs typeface="Arial" panose="020B0604020202020204" pitchFamily="34" charset="0"/>
              </a:rPr>
              <a:t>оқытудың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үздіксіздігін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қамтамасыз</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етуді</a:t>
            </a:r>
            <a:r>
              <a:rPr lang="ru-RU" dirty="0" smtClean="0">
                <a:latin typeface="Arial" panose="020B0604020202020204" pitchFamily="34" charset="0"/>
                <a:cs typeface="Arial" panose="020B0604020202020204" pitchFamily="34" charset="0"/>
              </a:rPr>
              <a:t>; </a:t>
            </a:r>
          </a:p>
          <a:p>
            <a:pPr marL="0" indent="0" algn="just">
              <a:buNone/>
            </a:pPr>
            <a:r>
              <a:rPr lang="ru-RU" dirty="0" smtClean="0">
                <a:latin typeface="Arial" panose="020B0604020202020204" pitchFamily="34" charset="0"/>
                <a:cs typeface="Arial" panose="020B0604020202020204" pitchFamily="34" charset="0"/>
              </a:rPr>
              <a:t>5)</a:t>
            </a:r>
            <a:r>
              <a:rPr lang="ru-RU" dirty="0" err="1" smtClean="0">
                <a:latin typeface="Arial" panose="020B0604020202020204" pitchFamily="34" charset="0"/>
                <a:cs typeface="Arial" panose="020B0604020202020204" pitchFamily="34" charset="0"/>
              </a:rPr>
              <a:t>ұйымдастырылған</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іс-әрекеттің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күтілетін</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нәтижелерін</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қамтиды</a:t>
            </a: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xmlns="" id="{CC78B8BE-6939-CBCC-6EF7-8908FD55CBE4}"/>
              </a:ext>
            </a:extLst>
          </p:cNvPr>
          <p:cNvSpPr>
            <a:spLocks noGrp="1"/>
          </p:cNvSpPr>
          <p:nvPr>
            <p:ph type="sldNum" sz="quarter" idx="12"/>
          </p:nvPr>
        </p:nvSpPr>
        <p:spPr/>
        <p:txBody>
          <a:bodyPr/>
          <a:lstStyle/>
          <a:p>
            <a:fld id="{D60AA196-378B-4E34-85CE-A28CFE21B26D}" type="slidenum">
              <a:rPr lang="ru-RU" smtClean="0">
                <a:solidFill>
                  <a:prstClr val="black">
                    <a:tint val="75000"/>
                  </a:prstClr>
                </a:solidFill>
              </a:rPr>
              <a:pPr/>
              <a:t>18</a:t>
            </a:fld>
            <a:endParaRPr lang="ru-RU">
              <a:solidFill>
                <a:prstClr val="black">
                  <a:tint val="75000"/>
                </a:prstClr>
              </a:solidFill>
            </a:endParaRPr>
          </a:p>
        </p:txBody>
      </p:sp>
    </p:spTree>
    <p:extLst>
      <p:ext uri="{BB962C8B-B14F-4D97-AF65-F5344CB8AC3E}">
        <p14:creationId xmlns:p14="http://schemas.microsoft.com/office/powerpoint/2010/main" val="3053643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56896" y="0"/>
            <a:ext cx="1087820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prstClr val="black"/>
                </a:solidFill>
                <a:effectLst/>
                <a:uLnTx/>
                <a:uFillTx/>
                <a:latin typeface="Calibri Light"/>
                <a:ea typeface="+mn-ea"/>
                <a:cs typeface="+mn-cs"/>
              </a:rPr>
              <a:t>МЕКТЕПКЕ</a:t>
            </a:r>
            <a:r>
              <a:rPr kumimoji="0" lang="ru-RU" sz="2400" b="1" i="0" u="none" strike="noStrike" kern="1200" cap="none" spc="0" normalizeH="0" noProof="0" dirty="0" smtClean="0">
                <a:ln>
                  <a:noFill/>
                </a:ln>
                <a:solidFill>
                  <a:prstClr val="black"/>
                </a:solidFill>
                <a:effectLst/>
                <a:uLnTx/>
                <a:uFillTx/>
                <a:latin typeface="Calibri Light"/>
                <a:ea typeface="+mn-ea"/>
                <a:cs typeface="+mn-cs"/>
              </a:rPr>
              <a:t> ДЕЙІНГІ ТӘРБИЕНІҢ ҮЛГІЛІК ОҚУ ЖОСПАРЫНЫҢ ЖОБАСЫ</a:t>
            </a:r>
            <a:r>
              <a:rPr kumimoji="0" lang="ru-RU" sz="2400" b="1" i="0" u="none" strike="noStrike" kern="1200" cap="none" spc="0" normalizeH="0" baseline="0" noProof="0" dirty="0" smtClean="0">
                <a:ln>
                  <a:noFill/>
                </a:ln>
                <a:solidFill>
                  <a:prstClr val="black"/>
                </a:solidFill>
                <a:effectLst/>
                <a:uLnTx/>
                <a:uFillTx/>
                <a:latin typeface="Calibri Light"/>
                <a:ea typeface="+mn-ea"/>
                <a:cs typeface="+mn-cs"/>
              </a:rPr>
              <a:t> </a:t>
            </a:r>
            <a:endParaRPr kumimoji="0" lang="ru-RU" sz="105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60641834"/>
              </p:ext>
            </p:extLst>
          </p:nvPr>
        </p:nvGraphicFramePr>
        <p:xfrm>
          <a:off x="0" y="731939"/>
          <a:ext cx="12192000" cy="5994955"/>
        </p:xfrm>
        <a:graphic>
          <a:graphicData uri="http://schemas.openxmlformats.org/drawingml/2006/table">
            <a:tbl>
              <a:tblPr firstRow="1" firstCol="1" bandRow="1"/>
              <a:tblGrid>
                <a:gridCol w="703620">
                  <a:extLst>
                    <a:ext uri="{9D8B030D-6E8A-4147-A177-3AD203B41FA5}">
                      <a16:colId xmlns:a16="http://schemas.microsoft.com/office/drawing/2014/main" xmlns="" val="20000"/>
                    </a:ext>
                  </a:extLst>
                </a:gridCol>
                <a:gridCol w="4501344">
                  <a:extLst>
                    <a:ext uri="{9D8B030D-6E8A-4147-A177-3AD203B41FA5}">
                      <a16:colId xmlns:a16="http://schemas.microsoft.com/office/drawing/2014/main" xmlns="" val="20001"/>
                    </a:ext>
                  </a:extLst>
                </a:gridCol>
                <a:gridCol w="2379721">
                  <a:extLst>
                    <a:ext uri="{9D8B030D-6E8A-4147-A177-3AD203B41FA5}">
                      <a16:colId xmlns:a16="http://schemas.microsoft.com/office/drawing/2014/main" xmlns="" val="20002"/>
                    </a:ext>
                  </a:extLst>
                </a:gridCol>
                <a:gridCol w="2167829">
                  <a:extLst>
                    <a:ext uri="{9D8B030D-6E8A-4147-A177-3AD203B41FA5}">
                      <a16:colId xmlns:a16="http://schemas.microsoft.com/office/drawing/2014/main" xmlns="" val="20003"/>
                    </a:ext>
                  </a:extLst>
                </a:gridCol>
                <a:gridCol w="2439486">
                  <a:extLst>
                    <a:ext uri="{9D8B030D-6E8A-4147-A177-3AD203B41FA5}">
                      <a16:colId xmlns:a16="http://schemas.microsoft.com/office/drawing/2014/main" xmlns="" val="20004"/>
                    </a:ext>
                  </a:extLst>
                </a:gridCol>
              </a:tblGrid>
              <a:tr h="203863">
                <a:tc rowSpan="2">
                  <a:txBody>
                    <a:bodyPr/>
                    <a:lstStyle/>
                    <a:p>
                      <a:pPr marL="12700" algn="ctr">
                        <a:lnSpc>
                          <a:spcPct val="115000"/>
                        </a:lnSpc>
                        <a:spcAft>
                          <a:spcPts val="100"/>
                        </a:spcAft>
                      </a:pPr>
                      <a:r>
                        <a:rPr lang="en-US" sz="2000" dirty="0">
                          <a:solidFill>
                            <a:srgbClr val="000000"/>
                          </a:solidFill>
                          <a:effectLst/>
                          <a:latin typeface="Times New Roman" panose="02020603050405020304" pitchFamily="18" charset="0"/>
                          <a:ea typeface="Times New Roman" panose="02020603050405020304" pitchFamily="18" charset="0"/>
                        </a:rPr>
                        <a:t>№ </a:t>
                      </a:r>
                      <a:r>
                        <a:rPr lang="ru-RU" sz="2000" dirty="0" smtClean="0">
                          <a:solidFill>
                            <a:srgbClr val="000000"/>
                          </a:solidFill>
                          <a:effectLst/>
                          <a:latin typeface="Times New Roman" panose="02020603050405020304" pitchFamily="18" charset="0"/>
                          <a:ea typeface="Times New Roman" panose="02020603050405020304" pitchFamily="18" charset="0"/>
                        </a:rPr>
                        <a:t>р/с</a:t>
                      </a:r>
                    </a:p>
                  </a:txBody>
                  <a:tcPr marL="7722" marR="7722" marT="7722" marB="7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36830" algn="ctr">
                        <a:lnSpc>
                          <a:spcPct val="105000"/>
                        </a:lnSpc>
                      </a:pPr>
                      <a:r>
                        <a:rPr lang="kk-KZ" sz="1800" kern="1200" spc="10" dirty="0" smtClean="0">
                          <a:solidFill>
                            <a:srgbClr val="000000"/>
                          </a:solidFill>
                          <a:effectLst/>
                          <a:latin typeface="+mn-lt"/>
                          <a:ea typeface="Calibri" panose="020F0502020204030204" pitchFamily="34" charset="0"/>
                        </a:rPr>
                        <a:t>*Ұйымдастырылған іс-әрекет</a:t>
                      </a:r>
                      <a:endParaRPr lang="ru-RU" sz="1800" dirty="0">
                        <a:effectLst/>
                        <a:latin typeface="+mn-lt"/>
                        <a:ea typeface="Times New Roman" panose="02020603050405020304" pitchFamily="18" charset="0"/>
                      </a:endParaRPr>
                    </a:p>
                  </a:txBody>
                  <a:tcPr marL="55599" marR="55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indent="36830" algn="ctr">
                        <a:lnSpc>
                          <a:spcPct val="105000"/>
                        </a:lnSpc>
                        <a:spcAft>
                          <a:spcPts val="0"/>
                        </a:spcAft>
                      </a:pPr>
                      <a:r>
                        <a:rPr lang="kk-KZ" sz="1800" kern="1200" dirty="0" smtClean="0">
                          <a:solidFill>
                            <a:srgbClr val="000000"/>
                          </a:solidFill>
                          <a:effectLst/>
                          <a:latin typeface="Calibri" panose="020F0502020204030204" pitchFamily="34" charset="0"/>
                          <a:ea typeface="Calibri" panose="020F0502020204030204" pitchFamily="34" charset="0"/>
                        </a:rPr>
                        <a:t>Ұйымдастырылған іс-әрекет</a:t>
                      </a:r>
                      <a:endParaRPr lang="ru-RU" sz="1800" dirty="0">
                        <a:effectLst/>
                        <a:latin typeface="Calibri" panose="020F0502020204030204" pitchFamily="34" charset="0"/>
                        <a:ea typeface="Times New Roman" panose="02020603050405020304" pitchFamily="18" charset="0"/>
                      </a:endParaRPr>
                    </a:p>
                  </a:txBody>
                  <a:tcPr marL="55599" marR="55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713520">
                <a:tc vMerge="1">
                  <a:txBody>
                    <a:bodyPr/>
                    <a:lstStyle/>
                    <a:p>
                      <a:endParaRPr lang="ru-RU"/>
                    </a:p>
                  </a:txBody>
                  <a:tcPr/>
                </a:tc>
                <a:tc vMerge="1">
                  <a:txBody>
                    <a:bodyPr/>
                    <a:lstStyle/>
                    <a:p>
                      <a:endParaRPr lang="ru-RU"/>
                    </a:p>
                  </a:txBody>
                  <a:tcPr/>
                </a:tc>
                <a:tc>
                  <a:txBody>
                    <a:bodyPr/>
                    <a:lstStyle/>
                    <a:p>
                      <a:pPr algn="ctr">
                        <a:lnSpc>
                          <a:spcPct val="105000"/>
                        </a:lnSpc>
                        <a:spcAft>
                          <a:spcPts val="0"/>
                        </a:spcAft>
                      </a:pPr>
                      <a:r>
                        <a:rPr lang="ru-RU" sz="1400" kern="1200" dirty="0" err="1" smtClean="0">
                          <a:solidFill>
                            <a:srgbClr val="000000"/>
                          </a:solidFill>
                          <a:effectLst/>
                          <a:latin typeface="Calibri" panose="020F0502020204030204" pitchFamily="34" charset="0"/>
                          <a:ea typeface="Calibri" panose="020F0502020204030204" pitchFamily="34" charset="0"/>
                        </a:rPr>
                        <a:t>ортаңғы</a:t>
                      </a:r>
                      <a:r>
                        <a:rPr lang="ru-RU" sz="1400" kern="1200" dirty="0" smtClean="0">
                          <a:solidFill>
                            <a:srgbClr val="000000"/>
                          </a:solidFill>
                          <a:effectLst/>
                          <a:latin typeface="Calibri" panose="020F0502020204030204" pitchFamily="34" charset="0"/>
                          <a:ea typeface="Calibri" panose="020F0502020204030204" pitchFamily="34" charset="0"/>
                        </a:rPr>
                        <a:t> топ (3 </a:t>
                      </a:r>
                      <a:r>
                        <a:rPr lang="ru-RU" sz="1400" kern="1200" dirty="0" err="1" smtClean="0">
                          <a:solidFill>
                            <a:srgbClr val="000000"/>
                          </a:solidFill>
                          <a:effectLst/>
                          <a:latin typeface="Calibri" panose="020F0502020204030204" pitchFamily="34" charset="0"/>
                          <a:ea typeface="Calibri" panose="020F0502020204030204" pitchFamily="34" charset="0"/>
                        </a:rPr>
                        <a:t>жастағы</a:t>
                      </a:r>
                      <a:r>
                        <a:rPr lang="ru-RU" sz="1400" kern="1200" dirty="0" smtClean="0">
                          <a:solidFill>
                            <a:srgbClr val="000000"/>
                          </a:solidFill>
                          <a:effectLst/>
                          <a:latin typeface="Calibri" panose="020F0502020204030204" pitchFamily="34" charset="0"/>
                          <a:ea typeface="Calibri" panose="020F0502020204030204" pitchFamily="34" charset="0"/>
                        </a:rPr>
                        <a:t> </a:t>
                      </a:r>
                      <a:r>
                        <a:rPr lang="ru-RU" sz="1400" kern="1200" dirty="0" err="1" smtClean="0">
                          <a:solidFill>
                            <a:srgbClr val="000000"/>
                          </a:solidFill>
                          <a:effectLst/>
                          <a:latin typeface="Calibri" panose="020F0502020204030204" pitchFamily="34" charset="0"/>
                          <a:ea typeface="Calibri" panose="020F0502020204030204" pitchFamily="34" charset="0"/>
                        </a:rPr>
                        <a:t>балалар</a:t>
                      </a:r>
                      <a:r>
                        <a:rPr lang="ru-RU" sz="1400" kern="1200" dirty="0" smtClean="0">
                          <a:solidFill>
                            <a:srgbClr val="000000"/>
                          </a:solidFill>
                          <a:effectLst/>
                          <a:latin typeface="Calibri" panose="020F0502020204030204" pitchFamily="34" charset="0"/>
                          <a:ea typeface="Calibri" panose="020F0502020204030204" pitchFamily="34" charset="0"/>
                        </a:rPr>
                        <a:t>)</a:t>
                      </a:r>
                    </a:p>
                  </a:txBody>
                  <a:tcPr marL="55599" marR="55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6830" algn="ctr">
                        <a:lnSpc>
                          <a:spcPct val="105000"/>
                        </a:lnSpc>
                        <a:spcAft>
                          <a:spcPts val="0"/>
                        </a:spcAft>
                      </a:pPr>
                      <a:r>
                        <a:rPr lang="ru-RU" sz="1400" kern="1200" dirty="0" err="1" smtClean="0">
                          <a:solidFill>
                            <a:srgbClr val="000000"/>
                          </a:solidFill>
                          <a:effectLst/>
                          <a:latin typeface="Calibri" panose="020F0502020204030204" pitchFamily="34" charset="0"/>
                          <a:ea typeface="Calibri" panose="020F0502020204030204" pitchFamily="34" charset="0"/>
                        </a:rPr>
                        <a:t>ересек</a:t>
                      </a:r>
                      <a:r>
                        <a:rPr lang="ru-RU" sz="1400" kern="1200" dirty="0" smtClean="0">
                          <a:solidFill>
                            <a:srgbClr val="000000"/>
                          </a:solidFill>
                          <a:effectLst/>
                          <a:latin typeface="Calibri" panose="020F0502020204030204" pitchFamily="34" charset="0"/>
                          <a:ea typeface="Calibri" panose="020F0502020204030204" pitchFamily="34" charset="0"/>
                        </a:rPr>
                        <a:t> топ ( 4 </a:t>
                      </a:r>
                      <a:r>
                        <a:rPr lang="ru-RU" sz="1400" kern="1200" dirty="0" err="1" smtClean="0">
                          <a:solidFill>
                            <a:srgbClr val="000000"/>
                          </a:solidFill>
                          <a:effectLst/>
                          <a:latin typeface="Calibri" panose="020F0502020204030204" pitchFamily="34" charset="0"/>
                          <a:ea typeface="Calibri" panose="020F0502020204030204" pitchFamily="34" charset="0"/>
                        </a:rPr>
                        <a:t>жастағы</a:t>
                      </a:r>
                      <a:r>
                        <a:rPr lang="ru-RU" sz="1400" kern="1200" dirty="0" smtClean="0">
                          <a:solidFill>
                            <a:srgbClr val="000000"/>
                          </a:solidFill>
                          <a:effectLst/>
                          <a:latin typeface="Calibri" panose="020F0502020204030204" pitchFamily="34" charset="0"/>
                          <a:ea typeface="Calibri" panose="020F0502020204030204" pitchFamily="34" charset="0"/>
                        </a:rPr>
                        <a:t> </a:t>
                      </a:r>
                      <a:r>
                        <a:rPr lang="ru-RU" sz="1400" kern="1200" dirty="0" err="1" smtClean="0">
                          <a:solidFill>
                            <a:srgbClr val="000000"/>
                          </a:solidFill>
                          <a:effectLst/>
                          <a:latin typeface="Calibri" panose="020F0502020204030204" pitchFamily="34" charset="0"/>
                          <a:ea typeface="Calibri" panose="020F0502020204030204" pitchFamily="34" charset="0"/>
                        </a:rPr>
                        <a:t>балалар</a:t>
                      </a:r>
                      <a:r>
                        <a:rPr lang="ru-RU" sz="1400" kern="1200" dirty="0" smtClean="0">
                          <a:solidFill>
                            <a:srgbClr val="000000"/>
                          </a:solidFill>
                          <a:effectLst/>
                          <a:latin typeface="Calibri" panose="020F0502020204030204" pitchFamily="34" charset="0"/>
                          <a:ea typeface="Calibri" panose="020F0502020204030204" pitchFamily="34" charset="0"/>
                        </a:rPr>
                        <a:t>)</a:t>
                      </a: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6830" algn="ctr">
                        <a:lnSpc>
                          <a:spcPct val="105000"/>
                        </a:lnSpc>
                        <a:spcAft>
                          <a:spcPts val="0"/>
                        </a:spcAft>
                      </a:pPr>
                      <a:r>
                        <a:rPr lang="ru-RU" sz="1400" kern="1200" dirty="0" err="1" smtClean="0">
                          <a:solidFill>
                            <a:srgbClr val="000000"/>
                          </a:solidFill>
                          <a:effectLst/>
                          <a:latin typeface="Calibri" panose="020F0502020204030204" pitchFamily="34" charset="0"/>
                          <a:ea typeface="Calibri" panose="020F0502020204030204" pitchFamily="34" charset="0"/>
                        </a:rPr>
                        <a:t>мектепалды</a:t>
                      </a:r>
                      <a:r>
                        <a:rPr lang="ru-RU" sz="1400" kern="1200" dirty="0" smtClean="0">
                          <a:solidFill>
                            <a:srgbClr val="000000"/>
                          </a:solidFill>
                          <a:effectLst/>
                          <a:latin typeface="Calibri" panose="020F0502020204030204" pitchFamily="34" charset="0"/>
                          <a:ea typeface="Calibri" panose="020F0502020204030204" pitchFamily="34" charset="0"/>
                        </a:rPr>
                        <a:t> топ/</a:t>
                      </a:r>
                      <a:r>
                        <a:rPr lang="ru-RU" sz="1400" kern="1200" dirty="0" err="1" smtClean="0">
                          <a:solidFill>
                            <a:srgbClr val="000000"/>
                          </a:solidFill>
                          <a:effectLst/>
                          <a:latin typeface="Calibri" panose="020F0502020204030204" pitchFamily="34" charset="0"/>
                          <a:ea typeface="Calibri" panose="020F0502020204030204" pitchFamily="34" charset="0"/>
                        </a:rPr>
                        <a:t>сынып</a:t>
                      </a:r>
                      <a:r>
                        <a:rPr lang="ru-RU" sz="1400" kern="1200" dirty="0" smtClean="0">
                          <a:solidFill>
                            <a:srgbClr val="000000"/>
                          </a:solidFill>
                          <a:effectLst/>
                          <a:latin typeface="Calibri" panose="020F0502020204030204" pitchFamily="34" charset="0"/>
                          <a:ea typeface="Calibri" panose="020F0502020204030204" pitchFamily="34" charset="0"/>
                        </a:rPr>
                        <a:t> (5 </a:t>
                      </a:r>
                      <a:r>
                        <a:rPr lang="ru-RU" sz="1400" kern="1200" dirty="0" err="1" smtClean="0">
                          <a:solidFill>
                            <a:srgbClr val="000000"/>
                          </a:solidFill>
                          <a:effectLst/>
                          <a:latin typeface="Calibri" panose="020F0502020204030204" pitchFamily="34" charset="0"/>
                          <a:ea typeface="Calibri" panose="020F0502020204030204" pitchFamily="34" charset="0"/>
                        </a:rPr>
                        <a:t>жастағы</a:t>
                      </a:r>
                      <a:r>
                        <a:rPr lang="ru-RU" sz="1400" kern="1200" dirty="0" smtClean="0">
                          <a:solidFill>
                            <a:srgbClr val="000000"/>
                          </a:solidFill>
                          <a:effectLst/>
                          <a:latin typeface="Calibri" panose="020F0502020204030204" pitchFamily="34" charset="0"/>
                          <a:ea typeface="Calibri" panose="020F0502020204030204" pitchFamily="34" charset="0"/>
                        </a:rPr>
                        <a:t> </a:t>
                      </a:r>
                      <a:r>
                        <a:rPr lang="ru-RU" sz="1400" kern="1200" dirty="0" err="1" smtClean="0">
                          <a:solidFill>
                            <a:srgbClr val="000000"/>
                          </a:solidFill>
                          <a:effectLst/>
                          <a:latin typeface="Calibri" panose="020F0502020204030204" pitchFamily="34" charset="0"/>
                          <a:ea typeface="Calibri" panose="020F0502020204030204" pitchFamily="34" charset="0"/>
                        </a:rPr>
                        <a:t>балалар</a:t>
                      </a:r>
                      <a:r>
                        <a:rPr lang="ru-RU" sz="1400" kern="1200" dirty="0" smtClean="0">
                          <a:solidFill>
                            <a:srgbClr val="000000"/>
                          </a:solidFill>
                          <a:effectLst/>
                          <a:latin typeface="Calibri" panose="020F0502020204030204" pitchFamily="34" charset="0"/>
                          <a:ea typeface="Calibri" panose="020F0502020204030204" pitchFamily="34" charset="0"/>
                        </a:rPr>
                        <a:t>)</a:t>
                      </a: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00852">
                <a:tc rowSpan="2">
                  <a:txBody>
                    <a:bodyPr/>
                    <a:lstStyle/>
                    <a:p>
                      <a:pPr marL="12700" algn="ctr">
                        <a:lnSpc>
                          <a:spcPct val="115000"/>
                        </a:lnSpc>
                        <a:spcAft>
                          <a:spcPts val="100"/>
                        </a:spcAft>
                      </a:pPr>
                      <a:r>
                        <a:rPr lang="en-US" sz="2000" dirty="0">
                          <a:solidFill>
                            <a:srgbClr val="000000"/>
                          </a:solidFill>
                          <a:effectLst/>
                          <a:latin typeface="Times New Roman" panose="02020603050405020304" pitchFamily="18" charset="0"/>
                          <a:ea typeface="Times New Roman" panose="02020603050405020304" pitchFamily="18" charset="0"/>
                        </a:rPr>
                        <a:t>1</a:t>
                      </a:r>
                      <a:endParaRPr lang="ru-RU" sz="2000" dirty="0">
                        <a:effectLst/>
                        <a:latin typeface="Times New Roman" panose="02020603050405020304" pitchFamily="18" charset="0"/>
                        <a:ea typeface="Times New Roman" panose="02020603050405020304" pitchFamily="18" charset="0"/>
                      </a:endParaRPr>
                    </a:p>
                  </a:txBody>
                  <a:tcPr marL="7722" marR="7722" marT="7722" marB="7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135" marR="109855" algn="just">
                        <a:lnSpc>
                          <a:spcPct val="105000"/>
                        </a:lnSpc>
                        <a:spcAft>
                          <a:spcPts val="0"/>
                        </a:spcAft>
                      </a:pPr>
                      <a:r>
                        <a:rPr lang="ru-RU" sz="1600" kern="1200" dirty="0" err="1" smtClean="0">
                          <a:solidFill>
                            <a:srgbClr val="000000"/>
                          </a:solidFill>
                          <a:effectLst/>
                          <a:latin typeface="Calibri" panose="020F0502020204030204" pitchFamily="34" charset="0"/>
                          <a:ea typeface="Calibri" panose="020F0502020204030204" pitchFamily="34" charset="0"/>
                        </a:rPr>
                        <a:t>Дене</a:t>
                      </a:r>
                      <a:r>
                        <a:rPr lang="ru-RU" sz="1600" kern="1200" dirty="0" smtClean="0">
                          <a:solidFill>
                            <a:srgbClr val="000000"/>
                          </a:solidFill>
                          <a:effectLst/>
                          <a:latin typeface="Calibri" panose="020F0502020204030204" pitchFamily="34" charset="0"/>
                          <a:ea typeface="Calibri" panose="020F0502020204030204" pitchFamily="34" charset="0"/>
                        </a:rPr>
                        <a:t> </a:t>
                      </a:r>
                      <a:r>
                        <a:rPr lang="ru-RU" sz="1600" kern="1200" dirty="0" err="1" smtClean="0">
                          <a:solidFill>
                            <a:srgbClr val="000000"/>
                          </a:solidFill>
                          <a:effectLst/>
                          <a:latin typeface="Calibri" panose="020F0502020204030204" pitchFamily="34" charset="0"/>
                          <a:ea typeface="Calibri" panose="020F0502020204030204" pitchFamily="34" charset="0"/>
                        </a:rPr>
                        <a:t>шынықтыру</a:t>
                      </a: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аптасына үш рет</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аптасына үш рет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5000"/>
                        </a:lnSpc>
                        <a:spcAft>
                          <a:spcPts val="0"/>
                        </a:spcAft>
                      </a:pPr>
                      <a:r>
                        <a:rPr lang="ru-RU" sz="1600" dirty="0" err="1" smtClean="0">
                          <a:effectLst/>
                          <a:latin typeface="Calibri" panose="020F0502020204030204" pitchFamily="34" charset="0"/>
                          <a:ea typeface="Times New Roman" panose="02020603050405020304" pitchFamily="18" charset="0"/>
                        </a:rPr>
                        <a:t>аптасына</a:t>
                      </a:r>
                      <a:r>
                        <a:rPr lang="ru-RU" sz="1600" dirty="0" smtClean="0">
                          <a:effectLst/>
                          <a:latin typeface="Calibri" panose="020F0502020204030204" pitchFamily="34" charset="0"/>
                          <a:ea typeface="Times New Roman" panose="02020603050405020304" pitchFamily="18" charset="0"/>
                        </a:rPr>
                        <a:t> </a:t>
                      </a:r>
                      <a:r>
                        <a:rPr lang="ru-RU" sz="1600" dirty="0" err="1" smtClean="0">
                          <a:effectLst/>
                          <a:latin typeface="Calibri" panose="020F0502020204030204" pitchFamily="34" charset="0"/>
                          <a:ea typeface="Times New Roman" panose="02020603050405020304" pitchFamily="18" charset="0"/>
                        </a:rPr>
                        <a:t>үш</a:t>
                      </a:r>
                      <a:r>
                        <a:rPr lang="ru-RU" sz="1600" dirty="0" smtClean="0">
                          <a:effectLst/>
                          <a:latin typeface="Calibri" panose="020F0502020204030204" pitchFamily="34" charset="0"/>
                          <a:ea typeface="Times New Roman" panose="02020603050405020304" pitchFamily="18" charset="0"/>
                        </a:rPr>
                        <a:t> </a:t>
                      </a:r>
                      <a:r>
                        <a:rPr lang="ru-RU" sz="1600" dirty="0" err="1" smtClean="0">
                          <a:effectLst/>
                          <a:latin typeface="Calibri" panose="020F0502020204030204" pitchFamily="34" charset="0"/>
                          <a:ea typeface="Times New Roman" panose="02020603050405020304" pitchFamily="18" charset="0"/>
                        </a:rPr>
                        <a:t>рет</a:t>
                      </a:r>
                      <a:endParaRPr lang="ru-RU" sz="1600" dirty="0" smtClean="0">
                        <a:effectLst/>
                        <a:latin typeface="Calibri" panose="020F0502020204030204" pitchFamily="34" charset="0"/>
                        <a:ea typeface="Times New Roman" panose="02020603050405020304" pitchFamily="18" charset="0"/>
                      </a:endParaRPr>
                    </a:p>
                  </a:txBody>
                  <a:tcPr marL="55599" marR="55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46903">
                <a:tc vMerge="1">
                  <a:txBody>
                    <a:bodyPr/>
                    <a:lstStyle/>
                    <a:p>
                      <a:endParaRPr lang="ru-RU"/>
                    </a:p>
                  </a:txBody>
                  <a:tcPr/>
                </a:tc>
                <a:tc>
                  <a:txBody>
                    <a:bodyPr/>
                    <a:lstStyle/>
                    <a:p>
                      <a:pPr marL="64135" marR="109855" algn="just">
                        <a:lnSpc>
                          <a:spcPct val="105000"/>
                        </a:lnSpc>
                        <a:spcAft>
                          <a:spcPts val="0"/>
                        </a:spcAft>
                      </a:pPr>
                      <a:r>
                        <a:rPr lang="kk-KZ" sz="1600" kern="1200" dirty="0">
                          <a:solidFill>
                            <a:srgbClr val="000000"/>
                          </a:solidFill>
                          <a:effectLst/>
                          <a:latin typeface="+mn-lt"/>
                          <a:ea typeface="Calibri" panose="020F0502020204030204" pitchFamily="34" charset="0"/>
                        </a:rPr>
                        <a:t>**</a:t>
                      </a:r>
                      <a:endParaRPr lang="ru-RU" sz="1600" dirty="0">
                        <a:effectLst/>
                        <a:latin typeface="+mn-lt"/>
                        <a:ea typeface="Times New Roman" panose="02020603050405020304" pitchFamily="18" charset="0"/>
                      </a:endParaRPr>
                    </a:p>
                  </a:txBody>
                  <a:tcPr marL="7722" marR="7722" marT="7722" marB="7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5000"/>
                        </a:lnSpc>
                        <a:spcAft>
                          <a:spcPts val="0"/>
                        </a:spcAft>
                      </a:pPr>
                      <a:r>
                        <a:rPr lang="ru-RU" sz="1600" dirty="0" smtClean="0">
                          <a:effectLst/>
                          <a:latin typeface="Calibri" panose="020F0502020204030204" pitchFamily="34" charset="0"/>
                          <a:ea typeface="Times New Roman" panose="02020603050405020304" pitchFamily="18" charset="0"/>
                        </a:rPr>
                        <a:t>күн </a:t>
                      </a:r>
                      <a:r>
                        <a:rPr lang="ru-RU" sz="1600" dirty="0" err="1" smtClean="0">
                          <a:effectLst/>
                          <a:latin typeface="Calibri" panose="020F0502020204030204" pitchFamily="34" charset="0"/>
                          <a:ea typeface="Times New Roman" panose="02020603050405020304" pitchFamily="18" charset="0"/>
                        </a:rPr>
                        <a:t>сайын</a:t>
                      </a:r>
                      <a:endParaRPr lang="ru-RU" sz="1600" dirty="0">
                        <a:effectLst/>
                        <a:latin typeface="Calibri" panose="020F0502020204030204" pitchFamily="34" charset="0"/>
                        <a:ea typeface="Times New Roman" panose="02020603050405020304" pitchFamily="18" charset="0"/>
                      </a:endParaRPr>
                    </a:p>
                  </a:txBody>
                  <a:tcPr marL="7722" marR="7722" marT="7722" marB="7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55599" marR="55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55599" marR="55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33948">
                <a:tc rowSpan="3">
                  <a:txBody>
                    <a:bodyPr/>
                    <a:lstStyle/>
                    <a:p>
                      <a:pPr marL="12700" algn="ctr">
                        <a:lnSpc>
                          <a:spcPct val="115000"/>
                        </a:lnSpc>
                        <a:spcAft>
                          <a:spcPts val="100"/>
                        </a:spcAft>
                      </a:pPr>
                      <a:r>
                        <a:rPr lang="en-US" sz="2000">
                          <a:solidFill>
                            <a:srgbClr val="000000"/>
                          </a:solidFill>
                          <a:effectLst/>
                          <a:latin typeface="Times New Roman" panose="02020603050405020304" pitchFamily="18" charset="0"/>
                          <a:ea typeface="Times New Roman" panose="02020603050405020304" pitchFamily="18" charset="0"/>
                        </a:rPr>
                        <a:t>2</a:t>
                      </a:r>
                      <a:endParaRPr lang="ru-RU" sz="2000">
                        <a:effectLst/>
                        <a:latin typeface="Times New Roman" panose="02020603050405020304" pitchFamily="18" charset="0"/>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ru-RU" sz="1600" kern="1200" dirty="0" err="1" smtClean="0">
                          <a:solidFill>
                            <a:srgbClr val="000000"/>
                          </a:solidFill>
                          <a:effectLst/>
                          <a:latin typeface="Calibri" panose="020F0502020204030204" pitchFamily="34" charset="0"/>
                          <a:ea typeface="Calibri" panose="020F0502020204030204" pitchFamily="34" charset="0"/>
                        </a:rPr>
                        <a:t>Сөйлеуді</a:t>
                      </a:r>
                      <a:r>
                        <a:rPr lang="ru-RU" sz="1600" kern="1200" dirty="0" smtClean="0">
                          <a:solidFill>
                            <a:srgbClr val="000000"/>
                          </a:solidFill>
                          <a:effectLst/>
                          <a:latin typeface="Calibri" panose="020F0502020204030204" pitchFamily="34" charset="0"/>
                          <a:ea typeface="Calibri" panose="020F0502020204030204" pitchFamily="34" charset="0"/>
                        </a:rPr>
                        <a:t> </a:t>
                      </a:r>
                      <a:r>
                        <a:rPr lang="ru-RU" sz="1600" kern="1200" dirty="0" err="1" smtClean="0">
                          <a:solidFill>
                            <a:srgbClr val="000000"/>
                          </a:solidFill>
                          <a:effectLst/>
                          <a:latin typeface="Calibri" panose="020F0502020204030204" pitchFamily="34" charset="0"/>
                          <a:ea typeface="Calibri" panose="020F0502020204030204" pitchFamily="34" charset="0"/>
                        </a:rPr>
                        <a:t>дамыту</a:t>
                      </a:r>
                      <a:r>
                        <a:rPr lang="ru-RU" sz="1600" kern="1200" dirty="0" smtClean="0">
                          <a:solidFill>
                            <a:srgbClr val="000000"/>
                          </a:solidFill>
                          <a:effectLst/>
                          <a:latin typeface="Calibri" panose="020F0502020204030204" pitchFamily="34" charset="0"/>
                          <a:ea typeface="Calibri" panose="020F0502020204030204" pitchFamily="34" charset="0"/>
                        </a:rPr>
                        <a:t>  </a:t>
                      </a:r>
                      <a:r>
                        <a:rPr lang="ru-RU" sz="1600" kern="1200" dirty="0" err="1" smtClean="0">
                          <a:solidFill>
                            <a:srgbClr val="000000"/>
                          </a:solidFill>
                          <a:effectLst/>
                          <a:latin typeface="Calibri" panose="020F0502020204030204" pitchFamily="34" charset="0"/>
                          <a:ea typeface="Calibri" panose="020F0502020204030204" pitchFamily="34" charset="0"/>
                        </a:rPr>
                        <a:t>және</a:t>
                      </a:r>
                      <a:r>
                        <a:rPr lang="ru-RU" sz="1600" kern="1200" dirty="0" smtClean="0">
                          <a:solidFill>
                            <a:srgbClr val="000000"/>
                          </a:solidFill>
                          <a:effectLst/>
                          <a:latin typeface="Calibri" panose="020F0502020204030204" pitchFamily="34" charset="0"/>
                          <a:ea typeface="Calibri" panose="020F0502020204030204" pitchFamily="34" charset="0"/>
                        </a:rPr>
                        <a:t> </a:t>
                      </a:r>
                      <a:r>
                        <a:rPr lang="ru-RU" sz="1600" kern="1200" dirty="0" err="1" smtClean="0">
                          <a:solidFill>
                            <a:srgbClr val="000000"/>
                          </a:solidFill>
                          <a:effectLst/>
                          <a:latin typeface="Calibri" panose="020F0502020204030204" pitchFamily="34" charset="0"/>
                          <a:ea typeface="Calibri" panose="020F0502020204030204" pitchFamily="34" charset="0"/>
                        </a:rPr>
                        <a:t>көркем</a:t>
                      </a:r>
                      <a:r>
                        <a:rPr lang="ru-RU" sz="1600" kern="1200" dirty="0" smtClean="0">
                          <a:solidFill>
                            <a:srgbClr val="000000"/>
                          </a:solidFill>
                          <a:effectLst/>
                          <a:latin typeface="Calibri" panose="020F0502020204030204" pitchFamily="34" charset="0"/>
                          <a:ea typeface="Calibri" panose="020F0502020204030204" pitchFamily="34" charset="0"/>
                        </a:rPr>
                        <a:t> </a:t>
                      </a:r>
                      <a:r>
                        <a:rPr lang="ru-RU" sz="1600" kern="1200" dirty="0" err="1" smtClean="0">
                          <a:solidFill>
                            <a:srgbClr val="000000"/>
                          </a:solidFill>
                          <a:effectLst/>
                          <a:latin typeface="Calibri" panose="020F0502020204030204" pitchFamily="34" charset="0"/>
                          <a:ea typeface="Calibri" panose="020F0502020204030204" pitchFamily="34" charset="0"/>
                        </a:rPr>
                        <a:t>әдебиет</a:t>
                      </a:r>
                      <a:endParaRPr lang="ru-RU" sz="1600"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600" kern="1200" dirty="0" smtClean="0">
                          <a:solidFill>
                            <a:srgbClr val="000000"/>
                          </a:solidFill>
                          <a:effectLst/>
                          <a:latin typeface="Times New Roman" panose="02020603050405020304" pitchFamily="18" charset="0"/>
                          <a:ea typeface="Times New Roman" panose="02020603050405020304" pitchFamily="18" charset="0"/>
                        </a:rPr>
                        <a:t>күн сайын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a:solidFill>
                            <a:srgbClr val="000000"/>
                          </a:solidFill>
                          <a:effectLst/>
                          <a:latin typeface="Calibri" panose="020F0502020204030204" pitchFamily="34" charset="0"/>
                          <a:ea typeface="Times New Roman" panose="02020603050405020304" pitchFamily="18" charset="0"/>
                        </a:rPr>
                        <a:t> </a:t>
                      </a: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p>
                      <a:pPr algn="ctr">
                        <a:lnSpc>
                          <a:spcPct val="105000"/>
                        </a:lnSpc>
                        <a:spcAft>
                          <a:spcPts val="0"/>
                        </a:spcAft>
                      </a:pPr>
                      <a:r>
                        <a:rPr lang="kk-KZ" sz="1600" kern="1200" dirty="0">
                          <a:solidFill>
                            <a:srgbClr val="000000"/>
                          </a:solidFill>
                          <a:effectLst/>
                          <a:latin typeface="Calibri" panose="020F0502020204030204" pitchFamily="34" charset="0"/>
                          <a:ea typeface="Times New Roman" panose="02020603050405020304" pitchFamily="18" charset="0"/>
                        </a:rPr>
                        <a:t> </a:t>
                      </a:r>
                      <a:endParaRPr lang="ru-RU" sz="1600" dirty="0">
                        <a:effectLst/>
                        <a:latin typeface="Calibri" panose="020F0502020204030204" pitchFamily="34" charset="0"/>
                        <a:ea typeface="Times New Roman" panose="02020603050405020304" pitchFamily="18" charset="0"/>
                      </a:endParaRPr>
                    </a:p>
                    <a:p>
                      <a:pPr algn="ctr">
                        <a:lnSpc>
                          <a:spcPct val="105000"/>
                        </a:lnSpc>
                        <a:spcAft>
                          <a:spcPts val="0"/>
                        </a:spcAft>
                      </a:pPr>
                      <a:r>
                        <a:rPr lang="ru-RU" sz="1600" kern="1200" dirty="0">
                          <a:solidFill>
                            <a:srgbClr val="000000"/>
                          </a:solidFill>
                          <a:effectLst/>
                          <a:latin typeface="Calibri" panose="020F0502020204030204" pitchFamily="34" charset="0"/>
                          <a:ea typeface="Times New Roman" panose="02020603050405020304" pitchFamily="18" charset="0"/>
                        </a:rPr>
                        <a:t> </a:t>
                      </a:r>
                      <a:endParaRPr lang="ru-RU" sz="1600" dirty="0">
                        <a:effectLst/>
                        <a:latin typeface="Calibri" panose="020F0502020204030204" pitchFamily="34" charset="0"/>
                        <a:ea typeface="Times New Roman" panose="02020603050405020304" pitchFamily="18" charset="0"/>
                      </a:endParaRP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0852">
                <a:tc vMerge="1">
                  <a:txBody>
                    <a:bodyPr/>
                    <a:lstStyle/>
                    <a:p>
                      <a:endParaRPr lang="ru-RU"/>
                    </a:p>
                  </a:txBody>
                  <a:tcPr/>
                </a:tc>
                <a:tc>
                  <a:txBody>
                    <a:bodyPr/>
                    <a:lstStyle/>
                    <a:p>
                      <a:pPr marL="64135" marR="109855" algn="just">
                        <a:lnSpc>
                          <a:spcPct val="105000"/>
                        </a:lnSpc>
                        <a:spcAft>
                          <a:spcPts val="0"/>
                        </a:spcAft>
                      </a:pPr>
                      <a:r>
                        <a:rPr lang="kk-KZ" sz="1600" kern="1200" dirty="0" smtClean="0">
                          <a:solidFill>
                            <a:srgbClr val="000000"/>
                          </a:solidFill>
                          <a:effectLst/>
                          <a:latin typeface="+mn-lt"/>
                          <a:ea typeface="Calibri" panose="020F0502020204030204" pitchFamily="34" charset="0"/>
                        </a:rPr>
                        <a:t>Қазақ тілі (оқыту басқа тілде жүргізілетін топтарда)</a:t>
                      </a:r>
                      <a:endParaRPr lang="ru-RU" sz="1600" dirty="0">
                        <a:effectLst/>
                        <a:latin typeface="+mn-lt"/>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аптасына бір рет</a:t>
                      </a: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аптасына бір рет</a:t>
                      </a: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аптасына екі рет</a:t>
                      </a: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58148">
                <a:tc vMerge="1">
                  <a:txBody>
                    <a:bodyPr/>
                    <a:lstStyle/>
                    <a:p>
                      <a:endParaRPr lang="ru-RU"/>
                    </a:p>
                  </a:txBody>
                  <a:tcPr/>
                </a:tc>
                <a:tc>
                  <a:txBody>
                    <a:bodyPr/>
                    <a:lstStyle/>
                    <a:p>
                      <a:pPr marL="64135" marR="109855" algn="just">
                        <a:lnSpc>
                          <a:spcPct val="105000"/>
                        </a:lnSpc>
                        <a:spcAft>
                          <a:spcPts val="0"/>
                        </a:spcAft>
                      </a:pPr>
                      <a:r>
                        <a:rPr lang="kk-KZ" sz="1600" kern="1200" dirty="0">
                          <a:solidFill>
                            <a:srgbClr val="000000"/>
                          </a:solidFill>
                          <a:effectLst/>
                          <a:latin typeface="+mn-lt"/>
                          <a:ea typeface="Calibri" panose="020F0502020204030204" pitchFamily="34" charset="0"/>
                        </a:rPr>
                        <a:t>***</a:t>
                      </a:r>
                      <a:endParaRPr lang="ru-RU" sz="1600" dirty="0">
                        <a:effectLst/>
                        <a:latin typeface="+mn-lt"/>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ru-RU" sz="1600" dirty="0" smtClean="0">
                          <a:effectLst/>
                          <a:latin typeface="Calibri" panose="020F0502020204030204" pitchFamily="34" charset="0"/>
                          <a:ea typeface="Times New Roman" panose="02020603050405020304" pitchFamily="18" charset="0"/>
                        </a:rPr>
                        <a:t>күн </a:t>
                      </a:r>
                      <a:r>
                        <a:rPr lang="ru-RU" sz="1600" dirty="0" err="1" smtClean="0">
                          <a:effectLst/>
                          <a:latin typeface="Calibri" panose="020F0502020204030204" pitchFamily="34" charset="0"/>
                          <a:ea typeface="Times New Roman" panose="02020603050405020304" pitchFamily="18" charset="0"/>
                        </a:rPr>
                        <a:t>сайын</a:t>
                      </a:r>
                      <a:endParaRPr lang="ru-RU" sz="1600" dirty="0">
                        <a:effectLst/>
                        <a:latin typeface="Calibri" panose="020F0502020204030204" pitchFamily="34" charset="0"/>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85408">
                <a:tc>
                  <a:txBody>
                    <a:bodyPr/>
                    <a:lstStyle/>
                    <a:p>
                      <a:pPr marL="12700" algn="ctr">
                        <a:lnSpc>
                          <a:spcPct val="115000"/>
                        </a:lnSpc>
                        <a:spcAft>
                          <a:spcPts val="100"/>
                        </a:spcAft>
                      </a:pPr>
                      <a:r>
                        <a:rPr lang="kk-KZ" sz="2000">
                          <a:solidFill>
                            <a:srgbClr val="000000"/>
                          </a:solidFill>
                          <a:effectLst/>
                          <a:latin typeface="Times New Roman" panose="02020603050405020304" pitchFamily="18" charset="0"/>
                          <a:ea typeface="Times New Roman" panose="02020603050405020304" pitchFamily="18" charset="0"/>
                        </a:rPr>
                        <a:t>3</a:t>
                      </a:r>
                      <a:endParaRPr lang="ru-RU" sz="2000">
                        <a:effectLst/>
                        <a:latin typeface="Times New Roman" panose="02020603050405020304" pitchFamily="18" charset="0"/>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kk-KZ" sz="1600" kern="1200" dirty="0" smtClean="0">
                          <a:solidFill>
                            <a:srgbClr val="000000"/>
                          </a:solidFill>
                          <a:effectLst/>
                          <a:latin typeface="+mn-lt"/>
                          <a:ea typeface="Calibri" panose="020F0502020204030204" pitchFamily="34" charset="0"/>
                        </a:rPr>
                        <a:t>Сауат ашу негіздері</a:t>
                      </a: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a:solidFill>
                            <a:srgbClr val="000000"/>
                          </a:solidFill>
                          <a:effectLst/>
                          <a:latin typeface="Calibri" panose="020F0502020204030204" pitchFamily="34" charset="0"/>
                          <a:ea typeface="Times New Roman" panose="02020603050405020304" pitchFamily="18" charset="0"/>
                        </a:rPr>
                        <a:t>-</a:t>
                      </a:r>
                      <a:endParaRPr lang="ru-RU" sz="1600" dirty="0">
                        <a:effectLst/>
                        <a:latin typeface="Calibri" panose="020F0502020204030204" pitchFamily="34" charset="0"/>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a:solidFill>
                            <a:srgbClr val="000000"/>
                          </a:solidFill>
                          <a:effectLst/>
                          <a:latin typeface="Calibri" panose="020F0502020204030204" pitchFamily="34" charset="0"/>
                          <a:ea typeface="Times New Roman" panose="02020603050405020304" pitchFamily="18" charset="0"/>
                        </a:rPr>
                        <a:t>-</a:t>
                      </a:r>
                      <a:endParaRPr lang="ru-RU" sz="1600" dirty="0">
                        <a:effectLst/>
                        <a:latin typeface="Calibri" panose="020F0502020204030204" pitchFamily="34" charset="0"/>
                        <a:ea typeface="Times New Roman" panose="02020603050405020304" pitchFamily="18" charset="0"/>
                      </a:endParaRP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kumimoji="0" lang="kk-KZ" sz="1600" b="0"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mn-cs"/>
                        </a:rPr>
                        <a:t>аптасына екі рет </a:t>
                      </a: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85948">
                <a:tc>
                  <a:txBody>
                    <a:bodyPr/>
                    <a:lstStyle/>
                    <a:p>
                      <a:pPr marL="12700" algn="ctr">
                        <a:lnSpc>
                          <a:spcPct val="115000"/>
                        </a:lnSpc>
                        <a:spcAft>
                          <a:spcPts val="100"/>
                        </a:spcAft>
                      </a:pPr>
                      <a:r>
                        <a:rPr lang="en-US" sz="2000">
                          <a:solidFill>
                            <a:srgbClr val="000000"/>
                          </a:solidFill>
                          <a:effectLst/>
                          <a:latin typeface="Times New Roman" panose="02020603050405020304" pitchFamily="18" charset="0"/>
                          <a:ea typeface="Times New Roman" panose="02020603050405020304" pitchFamily="18" charset="0"/>
                        </a:rPr>
                        <a:t>4</a:t>
                      </a:r>
                      <a:endParaRPr lang="ru-RU" sz="2000">
                        <a:effectLst/>
                        <a:latin typeface="Times New Roman" panose="02020603050405020304" pitchFamily="18" charset="0"/>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600" kern="1200" dirty="0" err="1" smtClean="0">
                          <a:solidFill>
                            <a:srgbClr val="000000"/>
                          </a:solidFill>
                          <a:effectLst/>
                          <a:latin typeface="+mn-lt"/>
                          <a:ea typeface="Calibri" panose="020F0502020204030204" pitchFamily="34" charset="0"/>
                        </a:rPr>
                        <a:t>Математики</a:t>
                      </a:r>
                      <a:r>
                        <a:rPr lang="ru-RU" sz="1600" kern="1200" dirty="0" err="1" smtClean="0">
                          <a:solidFill>
                            <a:schemeClr val="tx1"/>
                          </a:solidFill>
                          <a:effectLst/>
                          <a:latin typeface="+mn-lt"/>
                          <a:ea typeface="Calibri" panose="020F0502020204030204" pitchFamily="34" charset="0"/>
                        </a:rPr>
                        <a:t>а</a:t>
                      </a:r>
                      <a:r>
                        <a:rPr lang="ru-RU" sz="1600" kern="1200" baseline="0" dirty="0" smtClean="0">
                          <a:solidFill>
                            <a:schemeClr val="tx1"/>
                          </a:solidFill>
                          <a:effectLst/>
                          <a:latin typeface="+mn-lt"/>
                          <a:ea typeface="Calibri" panose="020F0502020204030204" pitchFamily="34" charset="0"/>
                        </a:rPr>
                        <a:t> </a:t>
                      </a:r>
                      <a:r>
                        <a:rPr lang="ru-RU" sz="1600" kern="1200" baseline="0" dirty="0" err="1" smtClean="0">
                          <a:solidFill>
                            <a:schemeClr val="tx1"/>
                          </a:solidFill>
                          <a:effectLst/>
                          <a:latin typeface="+mn-lt"/>
                          <a:ea typeface="Calibri" panose="020F0502020204030204" pitchFamily="34" charset="0"/>
                        </a:rPr>
                        <a:t>негіздері</a:t>
                      </a:r>
                      <a:endParaRPr lang="ru-RU" sz="1600" dirty="0">
                        <a:effectLst/>
                        <a:latin typeface="+mn-lt"/>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ru-RU" sz="1600" dirty="0" smtClean="0">
                          <a:effectLst/>
                          <a:latin typeface="Calibri" panose="020F0502020204030204" pitchFamily="34" charset="0"/>
                          <a:ea typeface="Times New Roman" panose="02020603050405020304" pitchFamily="18" charset="0"/>
                        </a:rPr>
                        <a:t>күн </a:t>
                      </a:r>
                      <a:r>
                        <a:rPr lang="ru-RU" sz="1600" dirty="0" err="1" smtClean="0">
                          <a:effectLst/>
                          <a:latin typeface="Calibri" panose="020F0502020204030204" pitchFamily="34" charset="0"/>
                          <a:ea typeface="Times New Roman" panose="02020603050405020304" pitchFamily="18" charset="0"/>
                        </a:rPr>
                        <a:t>сайын</a:t>
                      </a:r>
                      <a:endParaRPr lang="ru-RU" sz="1600" dirty="0">
                        <a:effectLst/>
                        <a:latin typeface="Calibri" panose="020F0502020204030204" pitchFamily="34" charset="0"/>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16752">
                <a:tc>
                  <a:txBody>
                    <a:bodyPr/>
                    <a:lstStyle/>
                    <a:p>
                      <a:pPr marL="12700" algn="ctr">
                        <a:lnSpc>
                          <a:spcPct val="115000"/>
                        </a:lnSpc>
                        <a:spcAft>
                          <a:spcPts val="100"/>
                        </a:spcAft>
                      </a:pPr>
                      <a:r>
                        <a:rPr lang="en-US" sz="2000" dirty="0">
                          <a:solidFill>
                            <a:srgbClr val="000000"/>
                          </a:solidFill>
                          <a:effectLst/>
                          <a:latin typeface="Times New Roman" panose="02020603050405020304" pitchFamily="18" charset="0"/>
                          <a:ea typeface="Times New Roman" panose="02020603050405020304" pitchFamily="18" charset="0"/>
                        </a:rPr>
                        <a:t>5</a:t>
                      </a:r>
                      <a:endParaRPr lang="ru-RU" sz="2000" dirty="0">
                        <a:effectLst/>
                        <a:latin typeface="Times New Roman" panose="02020603050405020304" pitchFamily="18" charset="0"/>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kk-KZ" sz="1600" dirty="0" smtClean="0">
                          <a:effectLst/>
                          <a:latin typeface="+mn-lt"/>
                          <a:ea typeface="Times New Roman" panose="02020603050405020304" pitchFamily="18" charset="0"/>
                        </a:rPr>
                        <a:t>Қоршаған ортамен таныстыру</a:t>
                      </a:r>
                      <a:endParaRPr lang="ru-RU" sz="1600" dirty="0">
                        <a:effectLst/>
                        <a:latin typeface="+mn-lt"/>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ru-RU" sz="1600" dirty="0" smtClean="0">
                          <a:effectLst/>
                          <a:latin typeface="Calibri" panose="020F0502020204030204" pitchFamily="34" charset="0"/>
                          <a:ea typeface="Times New Roman" panose="02020603050405020304" pitchFamily="18" charset="0"/>
                        </a:rPr>
                        <a:t>күн </a:t>
                      </a:r>
                      <a:r>
                        <a:rPr lang="ru-RU" sz="1600" dirty="0" err="1" smtClean="0">
                          <a:effectLst/>
                          <a:latin typeface="Calibri" panose="020F0502020204030204" pitchFamily="34" charset="0"/>
                          <a:ea typeface="Times New Roman" panose="02020603050405020304" pitchFamily="18" charset="0"/>
                        </a:rPr>
                        <a:t>сайын</a:t>
                      </a:r>
                      <a:endParaRPr lang="ru-RU" sz="1600" dirty="0">
                        <a:effectLst/>
                        <a:latin typeface="Calibri" panose="020F0502020204030204" pitchFamily="34" charset="0"/>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58148">
                <a:tc rowSpan="4">
                  <a:txBody>
                    <a:bodyPr/>
                    <a:lstStyle/>
                    <a:p>
                      <a:pPr algn="ctr">
                        <a:lnSpc>
                          <a:spcPct val="115000"/>
                        </a:lnSpc>
                        <a:spcAft>
                          <a:spcPts val="100"/>
                        </a:spcAft>
                      </a:pPr>
                      <a:r>
                        <a:rPr lang="en-US" sz="2000">
                          <a:solidFill>
                            <a:srgbClr val="000000"/>
                          </a:solidFill>
                          <a:effectLst/>
                          <a:latin typeface="Times New Roman" panose="02020603050405020304" pitchFamily="18" charset="0"/>
                          <a:ea typeface="Times New Roman" panose="02020603050405020304" pitchFamily="18" charset="0"/>
                        </a:rPr>
                        <a:t>6</a:t>
                      </a:r>
                      <a:endParaRPr lang="ru-RU" sz="2000">
                        <a:effectLst/>
                        <a:latin typeface="Times New Roman" panose="02020603050405020304" pitchFamily="18" charset="0"/>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kk-KZ" sz="1600" kern="1200" dirty="0" smtClean="0">
                          <a:solidFill>
                            <a:srgbClr val="000000"/>
                          </a:solidFill>
                          <a:effectLst/>
                          <a:latin typeface="+mn-lt"/>
                          <a:ea typeface="Calibri" panose="020F0502020204030204" pitchFamily="34" charset="0"/>
                        </a:rPr>
                        <a:t>Сурет салу </a:t>
                      </a:r>
                      <a:endParaRPr lang="ru-RU" sz="1600" dirty="0">
                        <a:effectLst/>
                        <a:latin typeface="+mn-lt"/>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7722" marR="7722" marT="7722" marB="7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55599" marR="55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55599" marR="55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58148">
                <a:tc vMerge="1">
                  <a:txBody>
                    <a:bodyPr/>
                    <a:lstStyle/>
                    <a:p>
                      <a:endParaRPr lang="ru-RU"/>
                    </a:p>
                  </a:txBody>
                  <a:tcPr/>
                </a:tc>
                <a:tc>
                  <a:txBody>
                    <a:bodyPr/>
                    <a:lstStyle/>
                    <a:p>
                      <a:pPr marL="64135" marR="109855" algn="just">
                        <a:lnSpc>
                          <a:spcPct val="105000"/>
                        </a:lnSpc>
                        <a:spcAft>
                          <a:spcPts val="0"/>
                        </a:spcAft>
                      </a:pPr>
                      <a:r>
                        <a:rPr lang="kk-KZ" sz="1600" kern="1200" dirty="0" smtClean="0">
                          <a:solidFill>
                            <a:srgbClr val="000000"/>
                          </a:solidFill>
                          <a:effectLst/>
                          <a:latin typeface="+mn-lt"/>
                          <a:ea typeface="Calibri" panose="020F0502020204030204" pitchFamily="34" charset="0"/>
                        </a:rPr>
                        <a:t>Мүсіндеу</a:t>
                      </a:r>
                      <a:endParaRPr lang="ru-RU" sz="1600" dirty="0">
                        <a:effectLst/>
                        <a:latin typeface="+mn-lt"/>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1"/>
                  </a:ext>
                </a:extLst>
              </a:tr>
              <a:tr h="158148">
                <a:tc vMerge="1">
                  <a:txBody>
                    <a:bodyPr/>
                    <a:lstStyle/>
                    <a:p>
                      <a:endParaRPr lang="ru-RU"/>
                    </a:p>
                  </a:txBody>
                  <a:tcPr/>
                </a:tc>
                <a:tc>
                  <a:txBody>
                    <a:bodyPr/>
                    <a:lstStyle/>
                    <a:p>
                      <a:pPr marL="64135" marR="109855" algn="just">
                        <a:lnSpc>
                          <a:spcPct val="105000"/>
                        </a:lnSpc>
                        <a:spcAft>
                          <a:spcPts val="0"/>
                        </a:spcAft>
                      </a:pPr>
                      <a:r>
                        <a:rPr lang="kk-KZ" sz="1600" kern="1200" dirty="0" smtClean="0">
                          <a:solidFill>
                            <a:srgbClr val="000000"/>
                          </a:solidFill>
                          <a:effectLst/>
                          <a:latin typeface="+mn-lt"/>
                          <a:ea typeface="Calibri" panose="020F0502020204030204" pitchFamily="34" charset="0"/>
                        </a:rPr>
                        <a:t>Жапсыру</a:t>
                      </a:r>
                      <a:endParaRPr lang="ru-RU" sz="1600" dirty="0">
                        <a:effectLst/>
                        <a:latin typeface="+mn-lt"/>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2"/>
                  </a:ext>
                </a:extLst>
              </a:tr>
              <a:tr h="158148">
                <a:tc vMerge="1">
                  <a:txBody>
                    <a:bodyPr/>
                    <a:lstStyle/>
                    <a:p>
                      <a:endParaRPr lang="ru-RU"/>
                    </a:p>
                  </a:txBody>
                  <a:tcPr/>
                </a:tc>
                <a:tc>
                  <a:txBody>
                    <a:bodyPr/>
                    <a:lstStyle/>
                    <a:p>
                      <a:r>
                        <a:rPr lang="kk-KZ" sz="1600" dirty="0" smtClean="0"/>
                        <a:t>Құрастыру</a:t>
                      </a:r>
                      <a:endParaRPr lang="ru-RU" sz="1600" dirty="0"/>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dirty="0"/>
                    </a:p>
                  </a:txBody>
                  <a:tcPr/>
                </a:tc>
                <a:extLst>
                  <a:ext uri="{0D108BD9-81ED-4DB2-BD59-A6C34878D82A}">
                    <a16:rowId xmlns:a16="http://schemas.microsoft.com/office/drawing/2014/main" xmlns="" val="10013"/>
                  </a:ext>
                </a:extLst>
              </a:tr>
              <a:tr h="300852">
                <a:tc rowSpan="2">
                  <a:txBody>
                    <a:bodyPr/>
                    <a:lstStyle/>
                    <a:p>
                      <a:pPr marL="12700" algn="ctr">
                        <a:lnSpc>
                          <a:spcPct val="115000"/>
                        </a:lnSpc>
                        <a:spcAft>
                          <a:spcPts val="100"/>
                        </a:spcAft>
                      </a:pPr>
                      <a:r>
                        <a:rPr lang="en-US" sz="2000">
                          <a:solidFill>
                            <a:srgbClr val="000000"/>
                          </a:solidFill>
                          <a:effectLst/>
                          <a:latin typeface="Times New Roman" panose="02020603050405020304" pitchFamily="18" charset="0"/>
                          <a:ea typeface="Times New Roman" panose="02020603050405020304" pitchFamily="18" charset="0"/>
                        </a:rPr>
                        <a:t>7</a:t>
                      </a:r>
                      <a:endParaRPr lang="ru-RU" sz="2000">
                        <a:effectLst/>
                        <a:latin typeface="Times New Roman" panose="02020603050405020304" pitchFamily="18" charset="0"/>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ru-RU" sz="1800" kern="1200">
                          <a:solidFill>
                            <a:srgbClr val="000000"/>
                          </a:solidFill>
                          <a:effectLst/>
                          <a:latin typeface="+mn-lt"/>
                          <a:ea typeface="Calibri" panose="020F0502020204030204" pitchFamily="34" charset="0"/>
                        </a:rPr>
                        <a:t>Музыка</a:t>
                      </a:r>
                      <a:endParaRPr lang="ru-RU" sz="1800">
                        <a:effectLst/>
                        <a:latin typeface="+mn-lt"/>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аптасына бір рет</a:t>
                      </a: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аптасына екі рет</a:t>
                      </a:r>
                      <a:endParaRPr lang="ru-RU" sz="1600" dirty="0">
                        <a:effectLst/>
                        <a:latin typeface="Calibri" panose="020F0502020204030204" pitchFamily="34" charset="0"/>
                        <a:ea typeface="Times New Roman" panose="02020603050405020304" pitchFamily="18" charset="0"/>
                      </a:endParaRP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ru-RU" sz="1600" dirty="0" err="1" smtClean="0">
                          <a:effectLst/>
                          <a:latin typeface="Calibri" panose="020F0502020204030204" pitchFamily="34" charset="0"/>
                          <a:ea typeface="Times New Roman" panose="02020603050405020304" pitchFamily="18" charset="0"/>
                        </a:rPr>
                        <a:t>аптасына</a:t>
                      </a:r>
                      <a:r>
                        <a:rPr lang="ru-RU" sz="1600" dirty="0" smtClean="0">
                          <a:effectLst/>
                          <a:latin typeface="Calibri" panose="020F0502020204030204" pitchFamily="34" charset="0"/>
                          <a:ea typeface="Times New Roman" panose="02020603050405020304" pitchFamily="18" charset="0"/>
                        </a:rPr>
                        <a:t> </a:t>
                      </a:r>
                      <a:r>
                        <a:rPr lang="ru-RU" sz="1600" dirty="0" err="1" smtClean="0">
                          <a:effectLst/>
                          <a:latin typeface="Calibri" panose="020F0502020204030204" pitchFamily="34" charset="0"/>
                          <a:ea typeface="Times New Roman" panose="02020603050405020304" pitchFamily="18" charset="0"/>
                        </a:rPr>
                        <a:t>екі</a:t>
                      </a:r>
                      <a:r>
                        <a:rPr lang="ru-RU" sz="1600" dirty="0" smtClean="0">
                          <a:effectLst/>
                          <a:latin typeface="Calibri" panose="020F0502020204030204" pitchFamily="34" charset="0"/>
                          <a:ea typeface="Times New Roman" panose="02020603050405020304" pitchFamily="18" charset="0"/>
                        </a:rPr>
                        <a:t> </a:t>
                      </a:r>
                      <a:r>
                        <a:rPr lang="ru-RU" sz="1600" dirty="0" err="1" smtClean="0">
                          <a:effectLst/>
                          <a:latin typeface="Calibri" panose="020F0502020204030204" pitchFamily="34" charset="0"/>
                          <a:ea typeface="Times New Roman" panose="02020603050405020304" pitchFamily="18" charset="0"/>
                        </a:rPr>
                        <a:t>рет</a:t>
                      </a:r>
                      <a:endParaRPr lang="ru-RU" sz="1600" dirty="0">
                        <a:effectLst/>
                        <a:latin typeface="Calibri" panose="020F0502020204030204" pitchFamily="34" charset="0"/>
                        <a:ea typeface="Times New Roman" panose="02020603050405020304" pitchFamily="18" charset="0"/>
                      </a:endParaRP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58148">
                <a:tc vMerge="1">
                  <a:txBody>
                    <a:bodyPr/>
                    <a:lstStyle/>
                    <a:p>
                      <a:endParaRPr lang="ru-RU"/>
                    </a:p>
                  </a:txBody>
                  <a:tcPr/>
                </a:tc>
                <a:tc>
                  <a:txBody>
                    <a:bodyPr/>
                    <a:lstStyle/>
                    <a:p>
                      <a:pPr marL="64135" marR="109855" algn="just">
                        <a:lnSpc>
                          <a:spcPct val="105000"/>
                        </a:lnSpc>
                        <a:spcAft>
                          <a:spcPts val="0"/>
                        </a:spcAft>
                      </a:pPr>
                      <a:r>
                        <a:rPr lang="ru-RU" sz="1800" kern="1200" dirty="0">
                          <a:solidFill>
                            <a:srgbClr val="000000"/>
                          </a:solidFill>
                          <a:effectLst/>
                          <a:latin typeface="+mn-lt"/>
                          <a:ea typeface="Calibri" panose="020F0502020204030204" pitchFamily="34" charset="0"/>
                        </a:rPr>
                        <a:t>****</a:t>
                      </a:r>
                      <a:endParaRPr lang="ru-RU" sz="1800" dirty="0">
                        <a:effectLst/>
                        <a:latin typeface="+mn-lt"/>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ru-RU" sz="1600" dirty="0" smtClean="0">
                          <a:effectLst/>
                          <a:latin typeface="Calibri" panose="020F0502020204030204" pitchFamily="34" charset="0"/>
                          <a:ea typeface="Times New Roman" panose="02020603050405020304" pitchFamily="18" charset="0"/>
                        </a:rPr>
                        <a:t>күн </a:t>
                      </a:r>
                      <a:r>
                        <a:rPr lang="ru-RU" sz="1600" dirty="0" err="1" smtClean="0">
                          <a:effectLst/>
                          <a:latin typeface="Calibri" panose="020F0502020204030204" pitchFamily="34" charset="0"/>
                          <a:ea typeface="Times New Roman" panose="02020603050405020304" pitchFamily="18" charset="0"/>
                        </a:rPr>
                        <a:t>сайын</a:t>
                      </a:r>
                      <a:endParaRPr lang="ru-RU" sz="1600" dirty="0">
                        <a:effectLst/>
                        <a:latin typeface="Calibri" panose="020F0502020204030204" pitchFamily="34" charset="0"/>
                        <a:ea typeface="Times New Roman" panose="02020603050405020304" pitchFamily="18" charset="0"/>
                      </a:endParaRPr>
                    </a:p>
                  </a:txBody>
                  <a:tcPr marL="7722" marR="7722" marT="7722" marB="7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600" kern="1200" dirty="0" smtClean="0">
                          <a:solidFill>
                            <a:srgbClr val="000000"/>
                          </a:solidFill>
                          <a:effectLst/>
                          <a:latin typeface="Calibri" panose="020F0502020204030204" pitchFamily="34" charset="0"/>
                          <a:ea typeface="Times New Roman" panose="02020603050405020304" pitchFamily="18" charset="0"/>
                        </a:rPr>
                        <a:t>күн сайын</a:t>
                      </a:r>
                    </a:p>
                  </a:txBody>
                  <a:tcPr marL="55599" marR="55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105317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51309"/>
            <a:ext cx="12191999" cy="446276"/>
          </a:xfrm>
          <a:prstGeom prst="rect">
            <a:avLst/>
          </a:prstGeom>
          <a:solidFill>
            <a:srgbClr val="0070C0"/>
          </a:solidFill>
        </p:spPr>
        <p:txBody>
          <a:bodyPr vert="horz" wrap="square" lIns="0" tIns="0" rIns="0" bIns="0" rtlCol="0">
            <a:spAutoFit/>
          </a:bodyPr>
          <a:lstStyle/>
          <a:p>
            <a:pPr marL="1102995" algn="ctr">
              <a:lnSpc>
                <a:spcPct val="100000"/>
              </a:lnSpc>
            </a:pPr>
            <a:r>
              <a:rPr lang="kk-KZ" spc="-30" dirty="0" smtClean="0">
                <a:solidFill>
                  <a:schemeClr val="bg1"/>
                </a:solidFill>
                <a:latin typeface="Arial"/>
                <a:cs typeface="Arial"/>
              </a:rPr>
              <a:t>МЕКТЕПКЕ ДЕЙІНГІ ТӘРБИЕ МЕН ОҚЫТУ</a:t>
            </a:r>
            <a:endParaRPr b="0" spc="20" dirty="0">
              <a:solidFill>
                <a:schemeClr val="bg1"/>
              </a:solidFill>
              <a:latin typeface="Arial"/>
              <a:cs typeface="Arial"/>
            </a:endParaRPr>
          </a:p>
        </p:txBody>
      </p:sp>
      <p:sp>
        <p:nvSpPr>
          <p:cNvPr id="3" name="object 3"/>
          <p:cNvSpPr txBox="1"/>
          <p:nvPr/>
        </p:nvSpPr>
        <p:spPr>
          <a:xfrm>
            <a:off x="184639" y="1020875"/>
            <a:ext cx="3729990" cy="369332"/>
          </a:xfrm>
          <a:prstGeom prst="rect">
            <a:avLst/>
          </a:prstGeom>
        </p:spPr>
        <p:txBody>
          <a:bodyPr vert="horz" wrap="square" lIns="0" tIns="0" rIns="0" bIns="0" rtlCol="0">
            <a:spAutoFit/>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kk-KZ" sz="2400" b="0" i="0" u="none" strike="noStrike" kern="1200" cap="none" spc="0" normalizeH="0" baseline="0" noProof="0" dirty="0" smtClean="0">
                <a:ln>
                  <a:noFill/>
                </a:ln>
                <a:solidFill>
                  <a:srgbClr val="1CACE3"/>
                </a:solidFill>
                <a:effectLst/>
                <a:uLnTx/>
                <a:uFillTx/>
                <a:latin typeface="Arial"/>
                <a:ea typeface="+mn-ea"/>
                <a:cs typeface="Arial"/>
              </a:rPr>
              <a:t>НҚА-ге өзгерістер</a:t>
            </a:r>
            <a:r>
              <a:rPr kumimoji="0" lang="kk-KZ" sz="2400" b="0" i="0" u="none" strike="noStrike" kern="1200" cap="none" spc="0" normalizeH="0" noProof="0" dirty="0" smtClean="0">
                <a:ln>
                  <a:noFill/>
                </a:ln>
                <a:solidFill>
                  <a:srgbClr val="1CACE3"/>
                </a:solidFill>
                <a:effectLst/>
                <a:uLnTx/>
                <a:uFillTx/>
                <a:latin typeface="Arial"/>
                <a:ea typeface="+mn-ea"/>
                <a:cs typeface="Arial"/>
              </a:rPr>
              <a:t> енгізу</a:t>
            </a:r>
            <a:endParaRPr kumimoji="0" lang="kk-KZ" sz="2400" b="0" i="0" u="none" strike="noStrike" kern="1200" cap="none" spc="0" normalizeH="0" baseline="0" noProof="0" dirty="0">
              <a:ln>
                <a:noFill/>
              </a:ln>
              <a:solidFill>
                <a:srgbClr val="1CACE3"/>
              </a:solidFill>
              <a:effectLst/>
              <a:uLnTx/>
              <a:uFillTx/>
              <a:latin typeface="Arial"/>
              <a:ea typeface="+mn-ea"/>
              <a:cs typeface="Arial"/>
            </a:endParaRPr>
          </a:p>
        </p:txBody>
      </p:sp>
      <p:sp>
        <p:nvSpPr>
          <p:cNvPr id="4" name="object 4"/>
          <p:cNvSpPr txBox="1"/>
          <p:nvPr/>
        </p:nvSpPr>
        <p:spPr>
          <a:xfrm>
            <a:off x="4295393" y="1020875"/>
            <a:ext cx="3315971" cy="369332"/>
          </a:xfrm>
          <a:prstGeom prst="rect">
            <a:avLst/>
          </a:prstGeom>
        </p:spPr>
        <p:txBody>
          <a:bodyPr vert="horz" wrap="square" lIns="0" tIns="0" rIns="0" bIns="0" rtlCol="0">
            <a:spAutoFit/>
          </a:bodyPr>
          <a:lstStyle/>
          <a:p>
            <a:pPr marL="198755"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20" normalizeH="0" baseline="0" noProof="0" dirty="0" err="1" smtClean="0">
                <a:ln>
                  <a:noFill/>
                </a:ln>
                <a:solidFill>
                  <a:srgbClr val="1CACE3"/>
                </a:solidFill>
                <a:effectLst/>
                <a:uLnTx/>
                <a:uFillTx/>
                <a:latin typeface="Arial"/>
                <a:ea typeface="+mn-ea"/>
                <a:cs typeface="Arial"/>
              </a:rPr>
              <a:t>Мазмұнды</a:t>
            </a:r>
            <a:r>
              <a:rPr kumimoji="0" lang="ru-RU" sz="2400" b="0" i="0" u="none" strike="noStrike" kern="1200" cap="none" spc="20" normalizeH="0" noProof="0" dirty="0" smtClean="0">
                <a:ln>
                  <a:noFill/>
                </a:ln>
                <a:solidFill>
                  <a:srgbClr val="1CACE3"/>
                </a:solidFill>
                <a:effectLst/>
                <a:uLnTx/>
                <a:uFillTx/>
                <a:latin typeface="Arial"/>
                <a:ea typeface="+mn-ea"/>
                <a:cs typeface="Arial"/>
              </a:rPr>
              <a:t> </a:t>
            </a:r>
            <a:r>
              <a:rPr kumimoji="0" lang="ru-RU" sz="2400" b="0" i="0" u="none" strike="noStrike" kern="1200" cap="none" spc="20" normalizeH="0" noProof="0" dirty="0" err="1" smtClean="0">
                <a:ln>
                  <a:noFill/>
                </a:ln>
                <a:solidFill>
                  <a:srgbClr val="1CACE3"/>
                </a:solidFill>
                <a:effectLst/>
                <a:uLnTx/>
                <a:uFillTx/>
                <a:latin typeface="Arial"/>
                <a:ea typeface="+mn-ea"/>
                <a:cs typeface="Arial"/>
              </a:rPr>
              <a:t>жетілдіру</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21" name="object 21"/>
          <p:cNvSpPr txBox="1"/>
          <p:nvPr/>
        </p:nvSpPr>
        <p:spPr>
          <a:xfrm>
            <a:off x="8277373" y="1032249"/>
            <a:ext cx="3427729" cy="369332"/>
          </a:xfrm>
          <a:prstGeom prst="rect">
            <a:avLst/>
          </a:prstGeom>
        </p:spPr>
        <p:txBody>
          <a:bodyPr vert="horz" wrap="square" lIns="0" tIns="0" rIns="0" bIns="0" rtlCol="0">
            <a:spAutoFit/>
          </a:bodyPr>
          <a:lstStyle/>
          <a:p>
            <a:pPr marL="12700" marR="0" lvl="0" indent="0"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10" normalizeH="0" baseline="0" noProof="0" dirty="0" err="1" smtClean="0">
                <a:ln>
                  <a:noFill/>
                </a:ln>
                <a:solidFill>
                  <a:srgbClr val="1CACE3"/>
                </a:solidFill>
                <a:effectLst/>
                <a:uLnTx/>
                <a:uFillTx/>
                <a:latin typeface="Arial"/>
                <a:ea typeface="+mn-ea"/>
                <a:cs typeface="Arial"/>
              </a:rPr>
              <a:t>Сапаға</a:t>
            </a:r>
            <a:r>
              <a:rPr kumimoji="0" lang="ru-RU" sz="2400" b="0" i="0" u="none" strike="noStrike" kern="1200" cap="none" spc="-10" normalizeH="0" baseline="0" noProof="0" dirty="0" smtClean="0">
                <a:ln>
                  <a:noFill/>
                </a:ln>
                <a:solidFill>
                  <a:srgbClr val="1CACE3"/>
                </a:solidFill>
                <a:effectLst/>
                <a:uLnTx/>
                <a:uFillTx/>
                <a:latin typeface="Arial"/>
                <a:ea typeface="+mn-ea"/>
                <a:cs typeface="Arial"/>
              </a:rPr>
              <a:t> </a:t>
            </a:r>
            <a:r>
              <a:rPr kumimoji="0" lang="ru-RU" sz="2400" b="0" i="0" u="none" strike="noStrike" kern="1200" cap="none" spc="-10" normalizeH="0" baseline="0" noProof="0" dirty="0" err="1" smtClean="0">
                <a:ln>
                  <a:noFill/>
                </a:ln>
                <a:solidFill>
                  <a:srgbClr val="1CACE3"/>
                </a:solidFill>
                <a:effectLst/>
                <a:uLnTx/>
                <a:uFillTx/>
                <a:latin typeface="Arial"/>
                <a:ea typeface="+mn-ea"/>
                <a:cs typeface="Arial"/>
              </a:rPr>
              <a:t>қол</a:t>
            </a:r>
            <a:r>
              <a:rPr kumimoji="0" lang="ru-RU" sz="2400" b="0" i="0" u="none" strike="noStrike" kern="1200" cap="none" spc="-10" normalizeH="0" baseline="0" noProof="0" dirty="0" smtClean="0">
                <a:ln>
                  <a:noFill/>
                </a:ln>
                <a:solidFill>
                  <a:srgbClr val="1CACE3"/>
                </a:solidFill>
                <a:effectLst/>
                <a:uLnTx/>
                <a:uFillTx/>
                <a:latin typeface="Arial"/>
                <a:ea typeface="+mn-ea"/>
                <a:cs typeface="Arial"/>
              </a:rPr>
              <a:t> </a:t>
            </a:r>
            <a:r>
              <a:rPr kumimoji="0" lang="ru-RU" sz="2400" b="0" i="0" u="none" strike="noStrike" kern="1200" cap="none" spc="-10" normalizeH="0" baseline="0" noProof="0" dirty="0" err="1" smtClean="0">
                <a:ln>
                  <a:noFill/>
                </a:ln>
                <a:solidFill>
                  <a:srgbClr val="1CACE3"/>
                </a:solidFill>
                <a:effectLst/>
                <a:uLnTx/>
                <a:uFillTx/>
                <a:latin typeface="Arial"/>
                <a:ea typeface="+mn-ea"/>
                <a:cs typeface="Arial"/>
              </a:rPr>
              <a:t>жеткізу</a:t>
            </a:r>
            <a:endParaRPr kumimoji="0" lang="ru-RU" sz="2400" b="0" i="0" u="none" strike="noStrike" kern="1200" cap="none" spc="-10" normalizeH="0" baseline="0" noProof="0" dirty="0">
              <a:ln>
                <a:noFill/>
              </a:ln>
              <a:solidFill>
                <a:srgbClr val="1CACE3"/>
              </a:solidFill>
              <a:effectLst/>
              <a:uLnTx/>
              <a:uFillTx/>
              <a:latin typeface="Arial"/>
              <a:ea typeface="+mn-ea"/>
              <a:cs typeface="Arial"/>
            </a:endParaRPr>
          </a:p>
        </p:txBody>
      </p:sp>
      <p:sp>
        <p:nvSpPr>
          <p:cNvPr id="22" name="object 22"/>
          <p:cNvSpPr/>
          <p:nvPr/>
        </p:nvSpPr>
        <p:spPr>
          <a:xfrm>
            <a:off x="933450" y="6438900"/>
            <a:ext cx="9591675" cy="133350"/>
          </a:xfrm>
          <a:custGeom>
            <a:avLst/>
            <a:gdLst/>
            <a:ahLst/>
            <a:cxnLst/>
            <a:rect l="l" t="t" r="r" b="b"/>
            <a:pathLst>
              <a:path w="9591675" h="133350">
                <a:moveTo>
                  <a:pt x="9591675" y="66675"/>
                </a:moveTo>
                <a:lnTo>
                  <a:pt x="0" y="66675"/>
                </a:lnTo>
                <a:lnTo>
                  <a:pt x="4795774" y="133350"/>
                </a:lnTo>
                <a:lnTo>
                  <a:pt x="9591675" y="66675"/>
                </a:lnTo>
                <a:close/>
              </a:path>
              <a:path w="9591675" h="133350">
                <a:moveTo>
                  <a:pt x="7193788" y="0"/>
                </a:moveTo>
                <a:lnTo>
                  <a:pt x="2397887" y="0"/>
                </a:lnTo>
                <a:lnTo>
                  <a:pt x="2397887" y="66675"/>
                </a:lnTo>
                <a:lnTo>
                  <a:pt x="7193788" y="66675"/>
                </a:lnTo>
                <a:lnTo>
                  <a:pt x="7193788" y="0"/>
                </a:lnTo>
                <a:close/>
              </a:path>
            </a:pathLst>
          </a:custGeom>
          <a:solidFill>
            <a:srgbClr val="1382A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txBox="1"/>
          <p:nvPr/>
        </p:nvSpPr>
        <p:spPr>
          <a:xfrm>
            <a:off x="5415534" y="6605190"/>
            <a:ext cx="1096645" cy="22606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550" b="1" i="0" u="none" strike="noStrike" kern="1200" cap="none" spc="30" normalizeH="0" baseline="0" noProof="0" dirty="0">
                <a:ln>
                  <a:noFill/>
                </a:ln>
                <a:solidFill>
                  <a:srgbClr val="ACD333"/>
                </a:solidFill>
                <a:effectLst/>
                <a:uLnTx/>
                <a:uFillTx/>
                <a:latin typeface="Calibri"/>
                <a:ea typeface="+mn-ea"/>
                <a:cs typeface="Calibri"/>
              </a:rPr>
              <a:t>2021</a:t>
            </a:r>
            <a:r>
              <a:rPr kumimoji="0" sz="1550" b="1" i="0" u="none" strike="noStrike" kern="1200" cap="none" spc="-35" normalizeH="0" baseline="0" noProof="0" dirty="0">
                <a:ln>
                  <a:noFill/>
                </a:ln>
                <a:solidFill>
                  <a:srgbClr val="ACD333"/>
                </a:solidFill>
                <a:effectLst/>
                <a:uLnTx/>
                <a:uFillTx/>
                <a:latin typeface="Calibri"/>
                <a:ea typeface="+mn-ea"/>
                <a:cs typeface="Calibri"/>
              </a:rPr>
              <a:t>-</a:t>
            </a:r>
            <a:r>
              <a:rPr kumimoji="0" sz="1550" b="1" i="0" u="none" strike="noStrike" kern="1200" cap="none" spc="25" normalizeH="0" baseline="0" noProof="0" dirty="0">
                <a:ln>
                  <a:noFill/>
                </a:ln>
                <a:solidFill>
                  <a:srgbClr val="ACD333"/>
                </a:solidFill>
                <a:effectLst/>
                <a:uLnTx/>
                <a:uFillTx/>
                <a:latin typeface="Calibri"/>
                <a:ea typeface="+mn-ea"/>
                <a:cs typeface="Calibri"/>
              </a:rPr>
              <a:t>202</a:t>
            </a:r>
            <a:r>
              <a:rPr kumimoji="0" sz="1550" b="1" i="0" u="none" strike="noStrike" kern="1200" cap="none" spc="5" normalizeH="0" baseline="0" noProof="0" dirty="0">
                <a:ln>
                  <a:noFill/>
                </a:ln>
                <a:solidFill>
                  <a:srgbClr val="ACD333"/>
                </a:solidFill>
                <a:effectLst/>
                <a:uLnTx/>
                <a:uFillTx/>
                <a:latin typeface="Calibri"/>
                <a:ea typeface="+mn-ea"/>
                <a:cs typeface="Calibri"/>
              </a:rPr>
              <a:t>5</a:t>
            </a:r>
            <a:r>
              <a:rPr kumimoji="0" sz="1550" b="1" i="0" u="none" strike="noStrike" kern="1200" cap="none" spc="-30" normalizeH="0" baseline="0" noProof="0" dirty="0">
                <a:ln>
                  <a:noFill/>
                </a:ln>
                <a:solidFill>
                  <a:srgbClr val="ACD333"/>
                </a:solidFill>
                <a:effectLst/>
                <a:uLnTx/>
                <a:uFillTx/>
                <a:latin typeface="Calibri"/>
                <a:ea typeface="+mn-ea"/>
                <a:cs typeface="Calibri"/>
              </a:rPr>
              <a:t> </a:t>
            </a:r>
            <a:r>
              <a:rPr kumimoji="0" sz="1550" b="1" i="0" u="none" strike="noStrike" kern="1200" cap="none" spc="-25" normalizeH="0" baseline="0" noProof="0" dirty="0">
                <a:ln>
                  <a:noFill/>
                </a:ln>
                <a:solidFill>
                  <a:srgbClr val="ACD333"/>
                </a:solidFill>
                <a:effectLst/>
                <a:uLnTx/>
                <a:uFillTx/>
                <a:latin typeface="Calibri"/>
                <a:ea typeface="+mn-ea"/>
                <a:cs typeface="Calibri"/>
              </a:rPr>
              <a:t>г</a:t>
            </a:r>
            <a:r>
              <a:rPr kumimoji="0" sz="1550" b="1" i="0" u="none" strike="noStrike" kern="1200" cap="none" spc="10" normalizeH="0" baseline="0" noProof="0" dirty="0">
                <a:ln>
                  <a:noFill/>
                </a:ln>
                <a:solidFill>
                  <a:srgbClr val="ACD333"/>
                </a:solidFill>
                <a:effectLst/>
                <a:uLnTx/>
                <a:uFillTx/>
                <a:latin typeface="Calibri"/>
                <a:ea typeface="+mn-ea"/>
                <a:cs typeface="Calibri"/>
              </a:rPr>
              <a:t>г</a:t>
            </a:r>
            <a:endParaRPr kumimoji="0" sz="1550" b="0" i="0" u="none" strike="noStrike" kern="1200" cap="none" spc="0" normalizeH="0" baseline="0" noProof="0">
              <a:ln>
                <a:noFill/>
              </a:ln>
              <a:solidFill>
                <a:prstClr val="black"/>
              </a:solidFill>
              <a:effectLst/>
              <a:uLnTx/>
              <a:uFillTx/>
              <a:latin typeface="Calibri"/>
              <a:ea typeface="+mn-ea"/>
              <a:cs typeface="Calibri"/>
            </a:endParaRPr>
          </a:p>
        </p:txBody>
      </p:sp>
      <p:sp>
        <p:nvSpPr>
          <p:cNvPr id="30" name="Текст 6"/>
          <p:cNvSpPr>
            <a:spLocks noGrp="1"/>
          </p:cNvSpPr>
          <p:nvPr>
            <p:ph type="body" sz="half" idx="4294967295"/>
          </p:nvPr>
        </p:nvSpPr>
        <p:spPr>
          <a:xfrm>
            <a:off x="278900" y="2011527"/>
            <a:ext cx="3858094" cy="3357474"/>
          </a:xfrm>
          <a:prstGeom prst="rect">
            <a:avLst/>
          </a:prstGeom>
        </p:spPr>
        <p:txBody>
          <a:bodyPr>
            <a:normAutofit fontScale="92500"/>
          </a:bodyPr>
          <a:lstStyle/>
          <a:p>
            <a:pPr algn="just"/>
            <a:r>
              <a:rPr lang="kk-KZ" sz="1700" b="1" dirty="0" smtClean="0">
                <a:solidFill>
                  <a:srgbClr val="002060"/>
                </a:solidFill>
                <a:latin typeface="Arial" panose="020B0604020202020204" pitchFamily="34" charset="0"/>
                <a:cs typeface="Arial" panose="020B0604020202020204" pitchFamily="34" charset="0"/>
              </a:rPr>
              <a:t>1. </a:t>
            </a:r>
            <a:r>
              <a:rPr lang="kk-KZ" sz="1700" dirty="0" smtClean="0">
                <a:solidFill>
                  <a:srgbClr val="002060"/>
                </a:solidFill>
                <a:latin typeface="Arial" panose="020B0604020202020204" pitchFamily="34" charset="0"/>
                <a:cs typeface="Arial" panose="020B0604020202020204" pitchFamily="34" charset="0"/>
              </a:rPr>
              <a:t>Дамытушы ортаны ұйымдастыру </a:t>
            </a:r>
          </a:p>
          <a:p>
            <a:pPr algn="just"/>
            <a:r>
              <a:rPr lang="kk-KZ" sz="1400" i="1" dirty="0" smtClean="0">
                <a:solidFill>
                  <a:srgbClr val="002060"/>
                </a:solidFill>
                <a:latin typeface="Arial" panose="020B0604020202020204" pitchFamily="34" charset="0"/>
                <a:cs typeface="Arial" panose="020B0604020202020204" pitchFamily="34" charset="0"/>
              </a:rPr>
              <a:t>(ҚР БҒМ №</a:t>
            </a:r>
            <a:r>
              <a:rPr lang="kk-KZ" sz="1400" i="1" dirty="0">
                <a:solidFill>
                  <a:srgbClr val="002060"/>
                </a:solidFill>
                <a:latin typeface="Arial" panose="020B0604020202020204" pitchFamily="34" charset="0"/>
                <a:cs typeface="Arial" panose="020B0604020202020204" pitchFamily="34" charset="0"/>
              </a:rPr>
              <a:t>70 </a:t>
            </a:r>
            <a:r>
              <a:rPr lang="kk-KZ" sz="1400" i="1" dirty="0" smtClean="0">
                <a:solidFill>
                  <a:srgbClr val="002060"/>
                </a:solidFill>
                <a:latin typeface="Arial" panose="020B0604020202020204" pitchFamily="34" charset="0"/>
                <a:cs typeface="Arial" panose="020B0604020202020204" pitchFamily="34" charset="0"/>
              </a:rPr>
              <a:t>бұйрығы)</a:t>
            </a:r>
            <a:endParaRPr lang="kk-KZ" sz="1400" i="1" dirty="0">
              <a:solidFill>
                <a:srgbClr val="002060"/>
              </a:solidFill>
              <a:latin typeface="Arial" panose="020B0604020202020204" pitchFamily="34" charset="0"/>
              <a:cs typeface="Arial" panose="020B0604020202020204" pitchFamily="34" charset="0"/>
            </a:endParaRPr>
          </a:p>
          <a:p>
            <a:pPr algn="just"/>
            <a:endParaRPr lang="kk-KZ" sz="1400" b="1" i="1" dirty="0">
              <a:solidFill>
                <a:srgbClr val="002060"/>
              </a:solidFill>
              <a:latin typeface="Arial" panose="020B0604020202020204" pitchFamily="34" charset="0"/>
              <a:cs typeface="Arial" panose="020B0604020202020204" pitchFamily="34" charset="0"/>
            </a:endParaRPr>
          </a:p>
          <a:p>
            <a:pPr algn="just"/>
            <a:r>
              <a:rPr lang="kk-KZ" sz="1700" b="1" dirty="0" smtClean="0">
                <a:solidFill>
                  <a:srgbClr val="002060"/>
                </a:solidFill>
                <a:latin typeface="Arial" panose="020B0604020202020204" pitchFamily="34" charset="0"/>
                <a:cs typeface="Arial" panose="020B0604020202020204" pitchFamily="34" charset="0"/>
              </a:rPr>
              <a:t>2</a:t>
            </a:r>
            <a:r>
              <a:rPr lang="kk-KZ" sz="1700" dirty="0" smtClean="0">
                <a:solidFill>
                  <a:srgbClr val="002060"/>
                </a:solidFill>
                <a:latin typeface="Arial" panose="020B0604020202020204" pitchFamily="34" charset="0"/>
                <a:cs typeface="Arial" panose="020B0604020202020204" pitchFamily="34" charset="0"/>
              </a:rPr>
              <a:t>.Қауіпсіздік </a:t>
            </a:r>
            <a:r>
              <a:rPr lang="kk-KZ" sz="1700" dirty="0">
                <a:solidFill>
                  <a:srgbClr val="002060"/>
                </a:solidFill>
                <a:latin typeface="Arial" panose="020B0604020202020204" pitchFamily="34" charset="0"/>
                <a:cs typeface="Arial" panose="020B0604020202020204" pitchFamily="34" charset="0"/>
              </a:rPr>
              <a:t>талаптарын </a:t>
            </a:r>
            <a:r>
              <a:rPr lang="kk-KZ" sz="1700" dirty="0" smtClean="0">
                <a:solidFill>
                  <a:srgbClr val="002060"/>
                </a:solidFill>
                <a:latin typeface="Arial" panose="020B0604020202020204" pitchFamily="34" charset="0"/>
                <a:cs typeface="Arial" panose="020B0604020202020204" pitchFamily="34" charset="0"/>
              </a:rPr>
              <a:t>күшейту </a:t>
            </a:r>
          </a:p>
          <a:p>
            <a:pPr algn="just"/>
            <a:r>
              <a:rPr lang="kk-KZ" sz="1400" i="1" dirty="0" smtClean="0">
                <a:solidFill>
                  <a:srgbClr val="002060"/>
                </a:solidFill>
                <a:latin typeface="Arial" panose="020B0604020202020204" pitchFamily="34" charset="0"/>
                <a:cs typeface="Arial" panose="020B0604020202020204" pitchFamily="34" charset="0"/>
              </a:rPr>
              <a:t>(</a:t>
            </a:r>
            <a:r>
              <a:rPr lang="kk-KZ" sz="1400" i="1" dirty="0">
                <a:solidFill>
                  <a:srgbClr val="002060"/>
                </a:solidFill>
                <a:latin typeface="Arial" panose="020B0604020202020204" pitchFamily="34" charset="0"/>
                <a:cs typeface="Arial" panose="020B0604020202020204" pitchFamily="34" charset="0"/>
              </a:rPr>
              <a:t>ҚР БҒМ №122 </a:t>
            </a:r>
            <a:r>
              <a:rPr lang="kk-KZ" sz="1400" i="1" dirty="0" smtClean="0">
                <a:solidFill>
                  <a:srgbClr val="002060"/>
                </a:solidFill>
                <a:latin typeface="Arial" panose="020B0604020202020204" pitchFamily="34" charset="0"/>
                <a:cs typeface="Arial" panose="020B0604020202020204" pitchFamily="34" charset="0"/>
              </a:rPr>
              <a:t>бұйрығы )</a:t>
            </a:r>
            <a:endParaRPr lang="kk-KZ" sz="1400" i="1" dirty="0">
              <a:solidFill>
                <a:srgbClr val="002060"/>
              </a:solidFill>
              <a:latin typeface="Arial" panose="020B0604020202020204" pitchFamily="34" charset="0"/>
              <a:cs typeface="Arial" panose="020B0604020202020204" pitchFamily="34" charset="0"/>
            </a:endParaRPr>
          </a:p>
          <a:p>
            <a:pPr algn="just"/>
            <a:endParaRPr lang="kk-KZ" sz="1400" i="1" dirty="0">
              <a:solidFill>
                <a:srgbClr val="002060"/>
              </a:solidFill>
              <a:latin typeface="Arial" panose="020B0604020202020204" pitchFamily="34" charset="0"/>
              <a:cs typeface="Arial" panose="020B0604020202020204" pitchFamily="34" charset="0"/>
            </a:endParaRPr>
          </a:p>
          <a:p>
            <a:pPr algn="just"/>
            <a:r>
              <a:rPr lang="kk-KZ" sz="1700" b="1" dirty="0" smtClean="0">
                <a:solidFill>
                  <a:srgbClr val="002060"/>
                </a:solidFill>
                <a:latin typeface="Arial" panose="020B0604020202020204" pitchFamily="34" charset="0"/>
                <a:cs typeface="Arial" panose="020B0604020202020204" pitchFamily="34" charset="0"/>
              </a:rPr>
              <a:t>3</a:t>
            </a:r>
            <a:r>
              <a:rPr lang="kk-KZ" sz="1700" dirty="0">
                <a:solidFill>
                  <a:srgbClr val="002060"/>
                </a:solidFill>
                <a:latin typeface="Arial" panose="020B0604020202020204" pitchFamily="34" charset="0"/>
                <a:cs typeface="Arial" panose="020B0604020202020204" pitchFamily="34" charset="0"/>
              </a:rPr>
              <a:t>. </a:t>
            </a:r>
            <a:r>
              <a:rPr lang="kk-KZ" sz="1700" dirty="0" smtClean="0">
                <a:solidFill>
                  <a:srgbClr val="002060"/>
                </a:solidFill>
                <a:latin typeface="Arial" panose="020B0604020202020204" pitchFamily="34" charset="0"/>
                <a:cs typeface="Arial" panose="020B0604020202020204" pitchFamily="34" charset="0"/>
              </a:rPr>
              <a:t>Тәрбиешілердің жүргізуі үшін  </a:t>
            </a:r>
            <a:r>
              <a:rPr lang="kk-KZ" sz="1700" dirty="0">
                <a:solidFill>
                  <a:srgbClr val="002060"/>
                </a:solidFill>
                <a:latin typeface="Arial" panose="020B0604020202020204" pitchFamily="34" charset="0"/>
                <a:cs typeface="Arial" panose="020B0604020202020204" pitchFamily="34" charset="0"/>
              </a:rPr>
              <a:t>міндетті </a:t>
            </a:r>
            <a:r>
              <a:rPr lang="kk-KZ" sz="1700" dirty="0" smtClean="0">
                <a:solidFill>
                  <a:srgbClr val="002060"/>
                </a:solidFill>
                <a:latin typeface="Arial" panose="020B0604020202020204" pitchFamily="34" charset="0"/>
                <a:cs typeface="Arial" panose="020B0604020202020204" pitchFamily="34" charset="0"/>
              </a:rPr>
              <a:t>құжаттардың тізібесі </a:t>
            </a:r>
            <a:endParaRPr lang="kk-KZ" sz="1700" dirty="0">
              <a:solidFill>
                <a:srgbClr val="002060"/>
              </a:solidFill>
              <a:latin typeface="Arial" panose="020B0604020202020204" pitchFamily="34" charset="0"/>
              <a:cs typeface="Arial" panose="020B0604020202020204" pitchFamily="34" charset="0"/>
            </a:endParaRPr>
          </a:p>
          <a:p>
            <a:pPr algn="just"/>
            <a:r>
              <a:rPr lang="kk-KZ" sz="1400" i="1" dirty="0">
                <a:solidFill>
                  <a:srgbClr val="002060"/>
                </a:solidFill>
                <a:latin typeface="Arial" panose="020B0604020202020204" pitchFamily="34" charset="0"/>
                <a:cs typeface="Arial" panose="020B0604020202020204" pitchFamily="34" charset="0"/>
              </a:rPr>
              <a:t>(ҚР </a:t>
            </a:r>
            <a:r>
              <a:rPr lang="kk-KZ" sz="1400" i="1" dirty="0" smtClean="0">
                <a:solidFill>
                  <a:srgbClr val="002060"/>
                </a:solidFill>
                <a:latin typeface="Arial" panose="020B0604020202020204" pitchFamily="34" charset="0"/>
                <a:cs typeface="Arial" panose="020B0604020202020204" pitchFamily="34" charset="0"/>
              </a:rPr>
              <a:t>БҒМ №</a:t>
            </a:r>
            <a:r>
              <a:rPr lang="kk-KZ" sz="1400" i="1" dirty="0">
                <a:solidFill>
                  <a:srgbClr val="002060"/>
                </a:solidFill>
                <a:latin typeface="Arial" panose="020B0604020202020204" pitchFamily="34" charset="0"/>
                <a:cs typeface="Arial" panose="020B0604020202020204" pitchFamily="34" charset="0"/>
              </a:rPr>
              <a:t>130 </a:t>
            </a:r>
            <a:r>
              <a:rPr lang="kk-KZ" sz="1400" i="1" dirty="0" smtClean="0">
                <a:solidFill>
                  <a:srgbClr val="002060"/>
                </a:solidFill>
                <a:latin typeface="Arial" panose="020B0604020202020204" pitchFamily="34" charset="0"/>
                <a:cs typeface="Arial" panose="020B0604020202020204" pitchFamily="34" charset="0"/>
              </a:rPr>
              <a:t> бұйрығы)</a:t>
            </a:r>
            <a:endParaRPr lang="kk-KZ" sz="1400" i="1" dirty="0">
              <a:solidFill>
                <a:srgbClr val="002060"/>
              </a:solidFill>
              <a:latin typeface="Arial" panose="020B0604020202020204" pitchFamily="34" charset="0"/>
              <a:cs typeface="Arial" panose="020B0604020202020204" pitchFamily="34" charset="0"/>
            </a:endParaRPr>
          </a:p>
          <a:p>
            <a:pPr algn="just"/>
            <a:endParaRPr lang="kk-KZ" sz="1400" i="1" dirty="0">
              <a:solidFill>
                <a:srgbClr val="002060"/>
              </a:solidFill>
              <a:latin typeface="Arial" panose="020B0604020202020204" pitchFamily="34" charset="0"/>
              <a:cs typeface="Arial" panose="020B0604020202020204" pitchFamily="34" charset="0"/>
            </a:endParaRPr>
          </a:p>
          <a:p>
            <a:pPr algn="just"/>
            <a:r>
              <a:rPr lang="kk-KZ" sz="1700" b="1" dirty="0">
                <a:solidFill>
                  <a:srgbClr val="002060"/>
                </a:solidFill>
                <a:latin typeface="Arial" panose="020B0604020202020204" pitchFamily="34" charset="0"/>
                <a:cs typeface="Arial" panose="020B0604020202020204" pitchFamily="34" charset="0"/>
              </a:rPr>
              <a:t>4</a:t>
            </a:r>
            <a:r>
              <a:rPr lang="kk-KZ" sz="1700" i="1" dirty="0">
                <a:solidFill>
                  <a:srgbClr val="002060"/>
                </a:solidFill>
                <a:latin typeface="Arial" panose="020B0604020202020204" pitchFamily="34" charset="0"/>
                <a:cs typeface="Arial" panose="020B0604020202020204" pitchFamily="34" charset="0"/>
              </a:rPr>
              <a:t>. </a:t>
            </a:r>
            <a:r>
              <a:rPr lang="kk-KZ" sz="1700" i="1" dirty="0" smtClean="0">
                <a:solidFill>
                  <a:srgbClr val="002060"/>
                </a:solidFill>
                <a:latin typeface="Arial" panose="020B0604020202020204" pitchFamily="34" charset="0"/>
                <a:cs typeface="Arial" panose="020B0604020202020204" pitchFamily="34" charset="0"/>
              </a:rPr>
              <a:t>Мемлекеттік </a:t>
            </a:r>
            <a:r>
              <a:rPr lang="kk-KZ" sz="1700" i="1" dirty="0">
                <a:solidFill>
                  <a:srgbClr val="002060"/>
                </a:solidFill>
                <a:latin typeface="Arial" panose="020B0604020202020204" pitchFamily="34" charset="0"/>
                <a:cs typeface="Arial" panose="020B0604020202020204" pitchFamily="34" charset="0"/>
              </a:rPr>
              <a:t>қызметтер көрсету </a:t>
            </a:r>
            <a:r>
              <a:rPr lang="kk-KZ" sz="1700" i="1" dirty="0" smtClean="0">
                <a:solidFill>
                  <a:srgbClr val="002060"/>
                </a:solidFill>
                <a:latin typeface="Arial" panose="020B0604020202020204" pitchFamily="34" charset="0"/>
                <a:cs typeface="Arial" panose="020B0604020202020204" pitchFamily="34" charset="0"/>
              </a:rPr>
              <a:t>қағидалары </a:t>
            </a:r>
            <a:r>
              <a:rPr lang="kk-KZ" sz="1400" i="1" dirty="0">
                <a:solidFill>
                  <a:srgbClr val="002060"/>
                </a:solidFill>
                <a:latin typeface="Arial" panose="020B0604020202020204" pitchFamily="34" charset="0"/>
                <a:cs typeface="Arial" panose="020B0604020202020204" pitchFamily="34" charset="0"/>
              </a:rPr>
              <a:t>(ҚР БҒМ №254 </a:t>
            </a:r>
            <a:r>
              <a:rPr lang="kk-KZ" sz="1400" i="1" dirty="0" smtClean="0">
                <a:solidFill>
                  <a:srgbClr val="002060"/>
                </a:solidFill>
                <a:latin typeface="Arial" panose="020B0604020202020204" pitchFamily="34" charset="0"/>
                <a:cs typeface="Arial" panose="020B0604020202020204" pitchFamily="34" charset="0"/>
              </a:rPr>
              <a:t>бұйрығы)</a:t>
            </a:r>
            <a:endParaRPr lang="kk-KZ" sz="1400" i="1" dirty="0">
              <a:solidFill>
                <a:srgbClr val="002060"/>
              </a:solidFill>
              <a:latin typeface="Arial" panose="020B0604020202020204" pitchFamily="34" charset="0"/>
              <a:cs typeface="Arial" panose="020B0604020202020204" pitchFamily="34" charset="0"/>
            </a:endParaRPr>
          </a:p>
          <a:p>
            <a:pPr algn="just"/>
            <a:endParaRPr lang="kk-KZ" sz="1400" b="1" i="1" dirty="0">
              <a:solidFill>
                <a:srgbClr val="002060"/>
              </a:solidFill>
              <a:latin typeface="Arial" panose="020B0604020202020204" pitchFamily="34" charset="0"/>
              <a:cs typeface="Arial" panose="020B0604020202020204" pitchFamily="34" charset="0"/>
            </a:endParaRPr>
          </a:p>
          <a:p>
            <a:pPr algn="just"/>
            <a:r>
              <a:rPr lang="ru-RU" sz="1700" b="1" dirty="0">
                <a:solidFill>
                  <a:srgbClr val="002060"/>
                </a:solidFill>
                <a:latin typeface="Arial" panose="020B0604020202020204" pitchFamily="34" charset="0"/>
                <a:cs typeface="Arial" panose="020B0604020202020204" pitchFamily="34" charset="0"/>
              </a:rPr>
              <a:t>5</a:t>
            </a:r>
            <a:r>
              <a:rPr lang="ru-RU" sz="1700" dirty="0">
                <a:solidFill>
                  <a:srgbClr val="002060"/>
                </a:solidFill>
                <a:latin typeface="Arial" panose="020B0604020202020204" pitchFamily="34" charset="0"/>
                <a:cs typeface="Arial" panose="020B0604020202020204" pitchFamily="34" charset="0"/>
              </a:rPr>
              <a:t>. </a:t>
            </a:r>
            <a:r>
              <a:rPr lang="ru-RU" sz="1700" dirty="0" smtClean="0">
                <a:solidFill>
                  <a:srgbClr val="002060"/>
                </a:solidFill>
                <a:latin typeface="Arial" panose="020B0604020202020204" pitchFamily="34" charset="0"/>
                <a:cs typeface="Arial" panose="020B0604020202020204" pitchFamily="34" charset="0"/>
              </a:rPr>
              <a:t>МДҰ </a:t>
            </a:r>
            <a:r>
              <a:rPr lang="ru-RU" sz="1700" dirty="0" err="1" smtClean="0">
                <a:solidFill>
                  <a:srgbClr val="002060"/>
                </a:solidFill>
                <a:latin typeface="Arial" panose="020B0604020202020204" pitchFamily="34" charset="0"/>
                <a:cs typeface="Arial" panose="020B0604020202020204" pitchFamily="34" charset="0"/>
              </a:rPr>
              <a:t>қызметінің</a:t>
            </a:r>
            <a:r>
              <a:rPr lang="ru-RU" sz="1700" dirty="0" smtClean="0">
                <a:solidFill>
                  <a:srgbClr val="002060"/>
                </a:solidFill>
                <a:latin typeface="Arial" panose="020B0604020202020204" pitchFamily="34" charset="0"/>
                <a:cs typeface="Arial" panose="020B0604020202020204" pitchFamily="34" charset="0"/>
              </a:rPr>
              <a:t> </a:t>
            </a:r>
            <a:r>
              <a:rPr lang="ru-RU" sz="1700" dirty="0" err="1" smtClean="0">
                <a:solidFill>
                  <a:srgbClr val="002060"/>
                </a:solidFill>
                <a:latin typeface="Arial" panose="020B0604020202020204" pitchFamily="34" charset="0"/>
                <a:cs typeface="Arial" panose="020B0604020202020204" pitchFamily="34" charset="0"/>
              </a:rPr>
              <a:t>үлгілік</a:t>
            </a:r>
            <a:r>
              <a:rPr lang="ru-RU" sz="1700" dirty="0" smtClean="0">
                <a:solidFill>
                  <a:srgbClr val="002060"/>
                </a:solidFill>
                <a:latin typeface="Arial" panose="020B0604020202020204" pitchFamily="34" charset="0"/>
                <a:cs typeface="Arial" panose="020B0604020202020204" pitchFamily="34" charset="0"/>
              </a:rPr>
              <a:t> </a:t>
            </a:r>
            <a:r>
              <a:rPr lang="ru-RU" sz="1700" dirty="0" err="1" smtClean="0">
                <a:solidFill>
                  <a:srgbClr val="002060"/>
                </a:solidFill>
                <a:latin typeface="Arial" panose="020B0604020202020204" pitchFamily="34" charset="0"/>
                <a:cs typeface="Arial" panose="020B0604020202020204" pitchFamily="34" charset="0"/>
              </a:rPr>
              <a:t>қағидалары</a:t>
            </a:r>
            <a:r>
              <a:rPr lang="ru-RU" sz="1700" dirty="0" smtClean="0">
                <a:solidFill>
                  <a:srgbClr val="002060"/>
                </a:solidFill>
                <a:latin typeface="Arial" panose="020B0604020202020204" pitchFamily="34" charset="0"/>
                <a:cs typeface="Arial" panose="020B0604020202020204" pitchFamily="34" charset="0"/>
              </a:rPr>
              <a:t> </a:t>
            </a:r>
            <a:r>
              <a:rPr lang="ru-RU" sz="1400" i="1" dirty="0">
                <a:solidFill>
                  <a:srgbClr val="002060"/>
                </a:solidFill>
                <a:latin typeface="Arial" panose="020B0604020202020204" pitchFamily="34" charset="0"/>
                <a:cs typeface="Arial" panose="020B0604020202020204" pitchFamily="34" charset="0"/>
              </a:rPr>
              <a:t>(ҚР </a:t>
            </a:r>
            <a:r>
              <a:rPr lang="ru-RU" sz="1400" i="1" dirty="0" smtClean="0">
                <a:solidFill>
                  <a:srgbClr val="002060"/>
                </a:solidFill>
                <a:latin typeface="Arial" panose="020B0604020202020204" pitchFamily="34" charset="0"/>
                <a:cs typeface="Arial" panose="020B0604020202020204" pitchFamily="34" charset="0"/>
              </a:rPr>
              <a:t>БҒМ №</a:t>
            </a:r>
            <a:r>
              <a:rPr lang="ru-RU" sz="1400" i="1" dirty="0">
                <a:solidFill>
                  <a:srgbClr val="002060"/>
                </a:solidFill>
                <a:latin typeface="Arial" panose="020B0604020202020204" pitchFamily="34" charset="0"/>
                <a:cs typeface="Arial" panose="020B0604020202020204" pitchFamily="34" charset="0"/>
              </a:rPr>
              <a:t>595 </a:t>
            </a:r>
            <a:r>
              <a:rPr lang="ru-RU" sz="1400" i="1" dirty="0" smtClean="0">
                <a:solidFill>
                  <a:srgbClr val="002060"/>
                </a:solidFill>
                <a:latin typeface="Arial" panose="020B0604020202020204" pitchFamily="34" charset="0"/>
                <a:cs typeface="Arial" panose="020B0604020202020204" pitchFamily="34" charset="0"/>
              </a:rPr>
              <a:t>  </a:t>
            </a:r>
            <a:r>
              <a:rPr lang="ru-RU" sz="1400" i="1" dirty="0" err="1" smtClean="0">
                <a:solidFill>
                  <a:srgbClr val="002060"/>
                </a:solidFill>
                <a:latin typeface="Arial" panose="020B0604020202020204" pitchFamily="34" charset="0"/>
                <a:cs typeface="Arial" panose="020B0604020202020204" pitchFamily="34" charset="0"/>
              </a:rPr>
              <a:t>бұйрығы</a:t>
            </a:r>
            <a:r>
              <a:rPr lang="ru-RU" sz="1400" i="1" dirty="0" smtClean="0">
                <a:solidFill>
                  <a:srgbClr val="002060"/>
                </a:solidFill>
                <a:latin typeface="Arial" panose="020B0604020202020204" pitchFamily="34" charset="0"/>
                <a:cs typeface="Arial" panose="020B0604020202020204" pitchFamily="34" charset="0"/>
              </a:rPr>
              <a:t>) </a:t>
            </a:r>
            <a:endParaRPr lang="ru-RU" sz="1400" i="1" dirty="0">
              <a:solidFill>
                <a:srgbClr val="002060"/>
              </a:solidFill>
              <a:latin typeface="Arial" panose="020B0604020202020204" pitchFamily="34" charset="0"/>
              <a:cs typeface="Arial" panose="020B0604020202020204" pitchFamily="34" charset="0"/>
            </a:endParaRPr>
          </a:p>
        </p:txBody>
      </p:sp>
      <p:sp>
        <p:nvSpPr>
          <p:cNvPr id="32" name="Текст 3"/>
          <p:cNvSpPr txBox="1">
            <a:spLocks/>
          </p:cNvSpPr>
          <p:nvPr/>
        </p:nvSpPr>
        <p:spPr>
          <a:xfrm>
            <a:off x="168299" y="5615819"/>
            <a:ext cx="4044471"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kk-KZ" sz="2000" b="1" i="0" u="none" strike="noStrike" kern="1200" cap="none" spc="0" normalizeH="0" baseline="0" noProof="0" dirty="0">
                <a:ln>
                  <a:noFill/>
                </a:ln>
                <a:solidFill>
                  <a:srgbClr val="ACD433"/>
                </a:solidFill>
                <a:effectLst/>
                <a:uLnTx/>
                <a:uFillTx/>
                <a:latin typeface="Arial" panose="020B0604020202020204" pitchFamily="34" charset="0"/>
                <a:ea typeface="+mn-ea"/>
                <a:cs typeface="Arial" panose="020B0604020202020204" pitchFamily="34" charset="0"/>
              </a:rPr>
              <a:t>      Модель – </a:t>
            </a:r>
            <a:r>
              <a:rPr kumimoji="0" lang="kk-KZ" sz="2000" b="1" i="0" u="none" strike="noStrike" kern="1200" cap="none" spc="0" normalizeH="0" baseline="0" noProof="0" dirty="0" smtClean="0">
                <a:ln>
                  <a:noFill/>
                </a:ln>
                <a:solidFill>
                  <a:srgbClr val="ACD433"/>
                </a:solidFill>
                <a:effectLst/>
                <a:uLnTx/>
                <a:uFillTx/>
                <a:latin typeface="Arial" panose="020B0604020202020204" pitchFamily="34" charset="0"/>
                <a:ea typeface="+mn-ea"/>
                <a:cs typeface="Arial" panose="020B0604020202020204" pitchFamily="34" charset="0"/>
              </a:rPr>
              <a:t>11,22,24,32,34 т. </a:t>
            </a:r>
            <a:endParaRPr kumimoji="0" lang="ru-RU" sz="2000" b="1" i="0" u="none" strike="noStrike" kern="1200" cap="none" spc="0" normalizeH="0" baseline="0" noProof="0" dirty="0">
              <a:ln>
                <a:noFill/>
              </a:ln>
              <a:solidFill>
                <a:srgbClr val="ACD433"/>
              </a:solidFill>
              <a:effectLst/>
              <a:uLnTx/>
              <a:uFillTx/>
              <a:latin typeface="Arial" panose="020B0604020202020204" pitchFamily="34" charset="0"/>
              <a:ea typeface="+mn-ea"/>
              <a:cs typeface="Arial" panose="020B0604020202020204" pitchFamily="34" charset="0"/>
            </a:endParaRPr>
          </a:p>
        </p:txBody>
      </p:sp>
      <p:sp>
        <p:nvSpPr>
          <p:cNvPr id="33" name="Стрелка вниз 32"/>
          <p:cNvSpPr/>
          <p:nvPr/>
        </p:nvSpPr>
        <p:spPr>
          <a:xfrm>
            <a:off x="1391441" y="5394400"/>
            <a:ext cx="1117600" cy="212879"/>
          </a:xfrm>
          <a:prstGeom prst="downArrow">
            <a:avLst/>
          </a:prstGeom>
          <a:solidFill>
            <a:srgbClr val="1CADE4">
              <a:lumMod val="75000"/>
            </a:srgbClr>
          </a:solidFill>
          <a:ln w="15875" cap="flat" cmpd="sng" algn="ctr">
            <a:solidFill>
              <a:srgbClr val="1CADE4">
                <a:shade val="50000"/>
              </a:srgb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6" name="Текст 7"/>
          <p:cNvSpPr txBox="1">
            <a:spLocks/>
          </p:cNvSpPr>
          <p:nvPr/>
        </p:nvSpPr>
        <p:spPr bwMode="auto">
          <a:xfrm>
            <a:off x="4373975" y="2006358"/>
            <a:ext cx="3515041" cy="330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Autofit/>
          </a:bodyPr>
          <a:lstStyle>
            <a:lvl1pPr marL="0" indent="0" algn="l" rtl="0" eaLnBrk="1" fontAlgn="base" hangingPunct="1">
              <a:lnSpc>
                <a:spcPct val="90000"/>
              </a:lnSpc>
              <a:spcBef>
                <a:spcPts val="1200"/>
              </a:spcBef>
              <a:spcAft>
                <a:spcPts val="200"/>
              </a:spcAft>
              <a:buClr>
                <a:schemeClr val="accent1"/>
              </a:buClr>
              <a:buSzPct val="100000"/>
              <a:buFont typeface="Calibri" panose="020F0502020204030204" pitchFamily="34" charset="0"/>
              <a:buNone/>
              <a:defRPr sz="1400" kern="1200">
                <a:solidFill>
                  <a:srgbClr val="404040"/>
                </a:solidFill>
                <a:latin typeface="+mn-lt"/>
                <a:ea typeface="+mn-ea"/>
                <a:cs typeface="+mn-cs"/>
              </a:defRPr>
            </a:lvl1pPr>
            <a:lvl2pPr marL="457200" indent="0" algn="l" rtl="0" eaLnBrk="1" fontAlgn="base" hangingPunct="1">
              <a:lnSpc>
                <a:spcPct val="90000"/>
              </a:lnSpc>
              <a:spcBef>
                <a:spcPts val="200"/>
              </a:spcBef>
              <a:spcAft>
                <a:spcPts val="400"/>
              </a:spcAft>
              <a:buClr>
                <a:schemeClr val="accent1"/>
              </a:buClr>
              <a:buFont typeface="Calibri" panose="020F0502020204030204" pitchFamily="34" charset="0"/>
              <a:buNone/>
              <a:defRPr sz="1200" kern="1200">
                <a:solidFill>
                  <a:srgbClr val="404040"/>
                </a:solidFill>
                <a:latin typeface="+mn-lt"/>
                <a:ea typeface="+mn-ea"/>
                <a:cs typeface="+mn-cs"/>
              </a:defRPr>
            </a:lvl2pPr>
            <a:lvl3pPr marL="914400" indent="0" algn="l" rtl="0" eaLnBrk="1" fontAlgn="base" hangingPunct="1">
              <a:lnSpc>
                <a:spcPct val="90000"/>
              </a:lnSpc>
              <a:spcBef>
                <a:spcPts val="200"/>
              </a:spcBef>
              <a:spcAft>
                <a:spcPts val="400"/>
              </a:spcAft>
              <a:buClr>
                <a:schemeClr val="accent1"/>
              </a:buClr>
              <a:buFont typeface="Calibri" panose="020F0502020204030204" pitchFamily="34" charset="0"/>
              <a:buNone/>
              <a:defRPr sz="1000" kern="1200">
                <a:solidFill>
                  <a:srgbClr val="404040"/>
                </a:solidFill>
                <a:latin typeface="+mn-lt"/>
                <a:ea typeface="+mn-ea"/>
                <a:cs typeface="+mn-cs"/>
              </a:defRPr>
            </a:lvl3pPr>
            <a:lvl4pPr marL="1371600" indent="0" algn="l" rtl="0" eaLnBrk="1" fontAlgn="base" hangingPunct="1">
              <a:lnSpc>
                <a:spcPct val="90000"/>
              </a:lnSpc>
              <a:spcBef>
                <a:spcPts val="200"/>
              </a:spcBef>
              <a:spcAft>
                <a:spcPts val="400"/>
              </a:spcAft>
              <a:buClr>
                <a:schemeClr val="accent1"/>
              </a:buClr>
              <a:buFont typeface="Calibri" panose="020F0502020204030204" pitchFamily="34" charset="0"/>
              <a:buNone/>
              <a:defRPr sz="900" kern="1200">
                <a:solidFill>
                  <a:srgbClr val="404040"/>
                </a:solidFill>
                <a:latin typeface="+mn-lt"/>
                <a:ea typeface="+mn-ea"/>
                <a:cs typeface="+mn-cs"/>
              </a:defRPr>
            </a:lvl4pPr>
            <a:lvl5pPr marL="1828800" indent="0" algn="l" rtl="0" eaLnBrk="1" fontAlgn="base" hangingPunct="1">
              <a:lnSpc>
                <a:spcPct val="90000"/>
              </a:lnSpc>
              <a:spcBef>
                <a:spcPts val="200"/>
              </a:spcBef>
              <a:spcAft>
                <a:spcPts val="400"/>
              </a:spcAft>
              <a:buClr>
                <a:schemeClr val="accent1"/>
              </a:buClr>
              <a:buFont typeface="Calibri" panose="020F0502020204030204" pitchFamily="34" charset="0"/>
              <a:buNone/>
              <a:defRPr sz="900" kern="1200">
                <a:solidFill>
                  <a:srgbClr val="404040"/>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285750" marR="0" lvl="0" indent="-285750" algn="just" defTabSz="914400" rtl="0" eaLnBrk="1" fontAlgn="base" latinLnBrk="0" hangingPunct="1">
              <a:lnSpc>
                <a:spcPct val="90000"/>
              </a:lnSpc>
              <a:spcBef>
                <a:spcPts val="1200"/>
              </a:spcBef>
              <a:spcAft>
                <a:spcPts val="200"/>
              </a:spcAft>
              <a:buClr>
                <a:srgbClr val="0070C0"/>
              </a:buClr>
              <a:buSzPct val="100000"/>
              <a:buFont typeface="Wingdings" panose="05000000000000000000" pitchFamily="2" charset="2"/>
              <a:buChar char="q"/>
              <a:tabLst/>
              <a:defRPr/>
            </a:pPr>
            <a:r>
              <a:rPr kumimoji="0" lang="kk-KZ"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Стандарт (2022)</a:t>
            </a:r>
          </a:p>
          <a:p>
            <a:pPr marL="285750" marR="0" lvl="0" indent="-285750" algn="just" defTabSz="914400" rtl="0" eaLnBrk="1" fontAlgn="base" latinLnBrk="0" hangingPunct="1">
              <a:lnSpc>
                <a:spcPct val="90000"/>
              </a:lnSpc>
              <a:spcBef>
                <a:spcPts val="1200"/>
              </a:spcBef>
              <a:spcAft>
                <a:spcPts val="200"/>
              </a:spcAft>
              <a:buClr>
                <a:srgbClr val="0070C0"/>
              </a:buClr>
              <a:buSzPct val="100000"/>
              <a:buFont typeface="Wingdings" panose="05000000000000000000" pitchFamily="2" charset="2"/>
              <a:buChar char="q"/>
              <a:tabLst/>
              <a:defRPr/>
            </a:pPr>
            <a:r>
              <a:rPr kumimoji="0" lang="kk-KZ"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Оқу жоспары </a:t>
            </a:r>
            <a:r>
              <a:rPr kumimoji="0" lang="kk-KZ"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(2022)</a:t>
            </a:r>
          </a:p>
          <a:p>
            <a:pPr marL="285750" marR="0" lvl="0" indent="-285750" algn="just" defTabSz="914400" rtl="0" eaLnBrk="1" fontAlgn="base" latinLnBrk="0" hangingPunct="1">
              <a:lnSpc>
                <a:spcPct val="90000"/>
              </a:lnSpc>
              <a:spcBef>
                <a:spcPts val="1200"/>
              </a:spcBef>
              <a:spcAft>
                <a:spcPts val="200"/>
              </a:spcAft>
              <a:buClr>
                <a:srgbClr val="0070C0"/>
              </a:buClr>
              <a:buSzPct val="100000"/>
              <a:buFont typeface="Wingdings" panose="05000000000000000000" pitchFamily="2" charset="2"/>
              <a:buChar char="q"/>
              <a:tabLst/>
              <a:defRPr/>
            </a:pPr>
            <a:r>
              <a:rPr kumimoji="0" lang="kk-KZ"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Оқу бағдарламасы </a:t>
            </a:r>
            <a:r>
              <a:rPr kumimoji="0" lang="kk-KZ"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(2022)</a:t>
            </a:r>
          </a:p>
          <a:p>
            <a:pPr marL="285750" marR="0" lvl="0" indent="-285750" algn="just" defTabSz="914400" rtl="0" eaLnBrk="1" fontAlgn="base" latinLnBrk="0" hangingPunct="1">
              <a:lnSpc>
                <a:spcPct val="90000"/>
              </a:lnSpc>
              <a:spcBef>
                <a:spcPts val="1200"/>
              </a:spcBef>
              <a:spcAft>
                <a:spcPts val="200"/>
              </a:spcAft>
              <a:buClr>
                <a:srgbClr val="0070C0"/>
              </a:buClr>
              <a:buSzPct val="100000"/>
              <a:buFont typeface="Wingdings" panose="05000000000000000000" pitchFamily="2" charset="2"/>
              <a:buChar char="q"/>
              <a:tabLst/>
              <a:defRPr/>
            </a:pPr>
            <a:r>
              <a:rPr kumimoji="0" lang="kk-KZ"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Бағдарламалардың сабақтастығын қамтамасыз ету</a:t>
            </a:r>
            <a:endParaRPr kumimoji="0" lang="kk-KZ"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base" latinLnBrk="0" hangingPunct="1">
              <a:lnSpc>
                <a:spcPct val="90000"/>
              </a:lnSpc>
              <a:spcBef>
                <a:spcPts val="1200"/>
              </a:spcBef>
              <a:spcAft>
                <a:spcPts val="200"/>
              </a:spcAft>
              <a:buClr>
                <a:srgbClr val="0070C0"/>
              </a:buClr>
              <a:buSzPct val="100000"/>
              <a:buFont typeface="Wingdings" panose="05000000000000000000" pitchFamily="2" charset="2"/>
              <a:buChar char="q"/>
              <a:tabLst/>
              <a:defRPr/>
            </a:pPr>
            <a:r>
              <a:rPr kumimoji="0" lang="kk-KZ"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Оқу бағдарламасына нұсқаулық</a:t>
            </a:r>
            <a:r>
              <a:rPr kumimoji="0" lang="kk-KZ" sz="1600" b="0" i="0" u="none" strike="noStrike" kern="1200" cap="none" spc="0" normalizeH="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kk-KZ"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kk-KZ"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(2022)</a:t>
            </a:r>
          </a:p>
        </p:txBody>
      </p:sp>
      <p:sp>
        <p:nvSpPr>
          <p:cNvPr id="37" name="Текст 3"/>
          <p:cNvSpPr txBox="1">
            <a:spLocks/>
          </p:cNvSpPr>
          <p:nvPr/>
        </p:nvSpPr>
        <p:spPr>
          <a:xfrm>
            <a:off x="4401128" y="5669039"/>
            <a:ext cx="3403600"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ru-RU" sz="2000" b="1" i="0" u="none" strike="noStrike" kern="1200" cap="none" spc="0" normalizeH="0" baseline="0" noProof="0" dirty="0">
                <a:ln>
                  <a:noFill/>
                </a:ln>
                <a:solidFill>
                  <a:srgbClr val="ACD433"/>
                </a:solidFill>
                <a:effectLst/>
                <a:uLnTx/>
                <a:uFillTx/>
                <a:latin typeface="Arial" panose="020B0604020202020204" pitchFamily="34" charset="0"/>
                <a:ea typeface="+mn-ea"/>
                <a:cs typeface="Arial" panose="020B0604020202020204" pitchFamily="34" charset="0"/>
              </a:rPr>
              <a:t>Модель – </a:t>
            </a:r>
            <a:r>
              <a:rPr kumimoji="0" lang="ru-RU" sz="2000" b="1" i="0" u="none" strike="noStrike" kern="1200" cap="none" spc="0" normalizeH="0" baseline="0" noProof="0" dirty="0" smtClean="0">
                <a:ln>
                  <a:noFill/>
                </a:ln>
                <a:solidFill>
                  <a:srgbClr val="ACD433"/>
                </a:solidFill>
                <a:effectLst/>
                <a:uLnTx/>
                <a:uFillTx/>
                <a:latin typeface="Arial" panose="020B0604020202020204" pitchFamily="34" charset="0"/>
                <a:ea typeface="+mn-ea"/>
                <a:cs typeface="Arial" panose="020B0604020202020204" pitchFamily="34" charset="0"/>
              </a:rPr>
              <a:t>18,19,22 т.</a:t>
            </a:r>
            <a:endParaRPr kumimoji="0" lang="ru-RU" sz="2000" b="1" i="0" u="none" strike="noStrike" kern="1200" cap="none" spc="0" normalizeH="0" baseline="0" noProof="0" dirty="0">
              <a:ln>
                <a:noFill/>
              </a:ln>
              <a:solidFill>
                <a:srgbClr val="ACD433"/>
              </a:solidFill>
              <a:effectLst/>
              <a:uLnTx/>
              <a:uFillTx/>
              <a:latin typeface="Arial" panose="020B0604020202020204" pitchFamily="34" charset="0"/>
              <a:ea typeface="+mn-ea"/>
              <a:cs typeface="Arial" panose="020B0604020202020204" pitchFamily="34" charset="0"/>
            </a:endParaRPr>
          </a:p>
        </p:txBody>
      </p:sp>
      <p:sp>
        <p:nvSpPr>
          <p:cNvPr id="38" name="Стрелка вниз 37"/>
          <p:cNvSpPr/>
          <p:nvPr/>
        </p:nvSpPr>
        <p:spPr>
          <a:xfrm>
            <a:off x="5415534" y="5456160"/>
            <a:ext cx="1117600" cy="212879"/>
          </a:xfrm>
          <a:prstGeom prst="downArrow">
            <a:avLst/>
          </a:prstGeom>
          <a:solidFill>
            <a:srgbClr val="1CADE4">
              <a:lumMod val="75000"/>
            </a:srgbClr>
          </a:solidFill>
          <a:ln w="15875" cap="flat" cmpd="sng" algn="ctr">
            <a:solidFill>
              <a:srgbClr val="1CADE4">
                <a:shade val="50000"/>
              </a:srgb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0" name="Текст 8"/>
          <p:cNvSpPr>
            <a:spLocks noGrp="1"/>
          </p:cNvSpPr>
          <p:nvPr>
            <p:ph type="body" sz="half" idx="4294967295"/>
          </p:nvPr>
        </p:nvSpPr>
        <p:spPr>
          <a:xfrm>
            <a:off x="8125998" y="1928277"/>
            <a:ext cx="3870153" cy="3488495"/>
          </a:xfrm>
          <a:prstGeom prst="rect">
            <a:avLst/>
          </a:prstGeom>
        </p:spPr>
        <p:txBody>
          <a:bodyPr>
            <a:noAutofit/>
          </a:bodyPr>
          <a:lstStyle/>
          <a:p>
            <a:pPr algn="just">
              <a:buClr>
                <a:srgbClr val="0070C0"/>
              </a:buClr>
            </a:pPr>
            <a:r>
              <a:rPr lang="ru-RU" sz="1600" dirty="0">
                <a:solidFill>
                  <a:schemeClr val="tx2">
                    <a:lumMod val="50000"/>
                  </a:schemeClr>
                </a:solidFill>
                <a:latin typeface="Arial" panose="020B0604020202020204" pitchFamily="34" charset="0"/>
                <a:cs typeface="Arial" panose="020B0604020202020204" pitchFamily="34" charset="0"/>
              </a:rPr>
              <a:t>1. 2022 </a:t>
            </a:r>
            <a:r>
              <a:rPr lang="ru-RU" sz="1600" dirty="0" err="1">
                <a:solidFill>
                  <a:schemeClr val="tx2">
                    <a:lumMod val="50000"/>
                  </a:schemeClr>
                </a:solidFill>
                <a:latin typeface="Arial" panose="020B0604020202020204" pitchFamily="34" charset="0"/>
                <a:cs typeface="Arial" panose="020B0604020202020204" pitchFamily="34" charset="0"/>
              </a:rPr>
              <a:t>жылдың</a:t>
            </a:r>
            <a:r>
              <a:rPr lang="ru-RU" sz="1600" dirty="0">
                <a:solidFill>
                  <a:schemeClr val="tx2">
                    <a:lumMod val="50000"/>
                  </a:schemeClr>
                </a:solidFill>
                <a:latin typeface="Arial" panose="020B0604020202020204" pitchFamily="34" charset="0"/>
                <a:cs typeface="Arial" panose="020B0604020202020204" pitchFamily="34" charset="0"/>
              </a:rPr>
              <a:t> </a:t>
            </a:r>
            <a:r>
              <a:rPr lang="ru-RU" sz="1600" dirty="0" err="1">
                <a:solidFill>
                  <a:schemeClr val="tx2">
                    <a:lumMod val="50000"/>
                  </a:schemeClr>
                </a:solidFill>
                <a:latin typeface="Arial" panose="020B0604020202020204" pitchFamily="34" charset="0"/>
                <a:cs typeface="Arial" panose="020B0604020202020204" pitchFamily="34" charset="0"/>
              </a:rPr>
              <a:t>соңына</a:t>
            </a:r>
            <a:r>
              <a:rPr lang="ru-RU" sz="1600" dirty="0">
                <a:solidFill>
                  <a:schemeClr val="tx2">
                    <a:lumMod val="50000"/>
                  </a:schemeClr>
                </a:solidFill>
                <a:latin typeface="Arial" panose="020B0604020202020204" pitchFamily="34" charset="0"/>
                <a:cs typeface="Arial" panose="020B0604020202020204" pitchFamily="34" charset="0"/>
              </a:rPr>
              <a:t> </a:t>
            </a:r>
            <a:r>
              <a:rPr lang="ru-RU" sz="1600" dirty="0" err="1">
                <a:solidFill>
                  <a:schemeClr val="tx2">
                    <a:lumMod val="50000"/>
                  </a:schemeClr>
                </a:solidFill>
                <a:latin typeface="Arial" panose="020B0604020202020204" pitchFamily="34" charset="0"/>
                <a:cs typeface="Arial" panose="020B0604020202020204" pitchFamily="34" charset="0"/>
              </a:rPr>
              <a:t>дейін</a:t>
            </a:r>
            <a:r>
              <a:rPr lang="ru-RU" sz="1600" dirty="0">
                <a:solidFill>
                  <a:schemeClr val="tx2">
                    <a:lumMod val="50000"/>
                  </a:schemeClr>
                </a:solidFill>
                <a:latin typeface="Arial" panose="020B0604020202020204" pitchFamily="34" charset="0"/>
                <a:cs typeface="Arial" panose="020B0604020202020204" pitchFamily="34" charset="0"/>
              </a:rPr>
              <a:t> </a:t>
            </a:r>
            <a:r>
              <a:rPr lang="ru-RU" sz="1600" dirty="0" err="1">
                <a:solidFill>
                  <a:schemeClr val="tx2">
                    <a:lumMod val="50000"/>
                  </a:schemeClr>
                </a:solidFill>
                <a:latin typeface="Arial" panose="020B0604020202020204" pitchFamily="34" charset="0"/>
                <a:cs typeface="Arial" panose="020B0604020202020204" pitchFamily="34" charset="0"/>
              </a:rPr>
              <a:t>өңірлерде</a:t>
            </a:r>
            <a:r>
              <a:rPr lang="ru-RU" sz="1600" dirty="0">
                <a:solidFill>
                  <a:schemeClr val="tx2">
                    <a:lumMod val="50000"/>
                  </a:schemeClr>
                </a:solidFill>
                <a:latin typeface="Arial" panose="020B0604020202020204" pitchFamily="34" charset="0"/>
                <a:cs typeface="Arial" panose="020B0604020202020204" pitchFamily="34" charset="0"/>
              </a:rPr>
              <a:t> 20 </a:t>
            </a:r>
            <a:r>
              <a:rPr lang="ru-RU" sz="1600" dirty="0" err="1" smtClean="0">
                <a:solidFill>
                  <a:schemeClr val="tx2">
                    <a:lumMod val="50000"/>
                  </a:schemeClr>
                </a:solidFill>
                <a:latin typeface="Arial" panose="020B0604020202020204" pitchFamily="34" charset="0"/>
                <a:cs typeface="Arial" panose="020B0604020202020204" pitchFamily="34" charset="0"/>
              </a:rPr>
              <a:t>Құзыреттілік</a:t>
            </a:r>
            <a:r>
              <a:rPr lang="ru-RU" sz="1600" dirty="0" smtClean="0">
                <a:solidFill>
                  <a:schemeClr val="tx2">
                    <a:lumMod val="50000"/>
                  </a:schemeClr>
                </a:solidFill>
                <a:latin typeface="Arial" panose="020B0604020202020204" pitchFamily="34" charset="0"/>
                <a:cs typeface="Arial" panose="020B0604020202020204" pitchFamily="34" charset="0"/>
              </a:rPr>
              <a:t> </a:t>
            </a:r>
            <a:r>
              <a:rPr lang="ru-RU" sz="1600" dirty="0" err="1" smtClean="0">
                <a:solidFill>
                  <a:schemeClr val="tx2">
                    <a:lumMod val="50000"/>
                  </a:schemeClr>
                </a:solidFill>
                <a:latin typeface="Arial" panose="020B0604020202020204" pitchFamily="34" charset="0"/>
                <a:cs typeface="Arial" panose="020B0604020202020204" pitchFamily="34" charset="0"/>
              </a:rPr>
              <a:t>орталықтарын</a:t>
            </a:r>
            <a:r>
              <a:rPr lang="ru-RU" sz="1600" dirty="0" smtClean="0">
                <a:solidFill>
                  <a:schemeClr val="tx2">
                    <a:lumMod val="50000"/>
                  </a:schemeClr>
                </a:solidFill>
                <a:latin typeface="Arial" panose="020B0604020202020204" pitchFamily="34" charset="0"/>
                <a:cs typeface="Arial" panose="020B0604020202020204" pitchFamily="34" charset="0"/>
              </a:rPr>
              <a:t> </a:t>
            </a:r>
            <a:r>
              <a:rPr lang="ru-RU" sz="1600" dirty="0" err="1" smtClean="0">
                <a:solidFill>
                  <a:schemeClr val="tx2">
                    <a:lumMod val="50000"/>
                  </a:schemeClr>
                </a:solidFill>
                <a:latin typeface="Arial" panose="020B0604020202020204" pitchFamily="34" charset="0"/>
                <a:cs typeface="Arial" panose="020B0604020202020204" pitchFamily="34" charset="0"/>
              </a:rPr>
              <a:t>құру</a:t>
            </a:r>
            <a:r>
              <a:rPr lang="ru-RU" sz="1600" dirty="0" smtClean="0">
                <a:solidFill>
                  <a:schemeClr val="tx2">
                    <a:lumMod val="50000"/>
                  </a:schemeClr>
                </a:solidFill>
                <a:latin typeface="Arial" panose="020B0604020202020204" pitchFamily="34" charset="0"/>
                <a:cs typeface="Arial" panose="020B0604020202020204" pitchFamily="34" charset="0"/>
              </a:rPr>
              <a:t> : </a:t>
            </a:r>
            <a:endParaRPr lang="ru-RU" sz="1100" dirty="0">
              <a:solidFill>
                <a:schemeClr val="tx2">
                  <a:lumMod val="50000"/>
                </a:schemeClr>
              </a:solidFill>
              <a:latin typeface="Arial" panose="020B0604020202020204" pitchFamily="34" charset="0"/>
              <a:cs typeface="Arial" panose="020B0604020202020204" pitchFamily="34" charset="0"/>
            </a:endParaRPr>
          </a:p>
          <a:p>
            <a:pPr algn="just">
              <a:buClr>
                <a:srgbClr val="0070C0"/>
              </a:buClr>
              <a:buFont typeface="Wingdings" panose="05000000000000000000" pitchFamily="2" charset="2"/>
              <a:buChar char="q"/>
            </a:pPr>
            <a:r>
              <a:rPr lang="kk-KZ" sz="1400" i="1" dirty="0">
                <a:solidFill>
                  <a:schemeClr val="tx2">
                    <a:lumMod val="50000"/>
                  </a:schemeClr>
                </a:solidFill>
                <a:latin typeface="Arial" panose="020B0604020202020204" pitchFamily="34" charset="0"/>
                <a:cs typeface="Arial" panose="020B0604020202020204" pitchFamily="34" charset="0"/>
              </a:rPr>
              <a:t>б</a:t>
            </a:r>
            <a:r>
              <a:rPr lang="kk-KZ" sz="1400" i="1" dirty="0" smtClean="0">
                <a:solidFill>
                  <a:schemeClr val="tx2">
                    <a:lumMod val="50000"/>
                  </a:schemeClr>
                </a:solidFill>
                <a:latin typeface="Arial" panose="020B0604020202020204" pitchFamily="34" charset="0"/>
                <a:cs typeface="Arial" panose="020B0604020202020204" pitchFamily="34" charset="0"/>
              </a:rPr>
              <a:t>алаларды ерте дамыту үшін жағдай жасау </a:t>
            </a:r>
          </a:p>
          <a:p>
            <a:pPr algn="just">
              <a:buClr>
                <a:srgbClr val="0070C0"/>
              </a:buClr>
              <a:buFont typeface="Wingdings" panose="05000000000000000000" pitchFamily="2" charset="2"/>
              <a:buChar char="q"/>
            </a:pPr>
            <a:r>
              <a:rPr lang="kk-KZ" sz="1400" i="1" dirty="0">
                <a:solidFill>
                  <a:schemeClr val="tx2">
                    <a:lumMod val="50000"/>
                  </a:schemeClr>
                </a:solidFill>
                <a:latin typeface="Arial" panose="020B0604020202020204" pitchFamily="34" charset="0"/>
                <a:cs typeface="Arial" panose="020B0604020202020204" pitchFamily="34" charset="0"/>
              </a:rPr>
              <a:t>кадрлардың </a:t>
            </a:r>
            <a:r>
              <a:rPr lang="kk-KZ" sz="1400" i="1" dirty="0" smtClean="0">
                <a:solidFill>
                  <a:schemeClr val="tx2">
                    <a:lumMod val="50000"/>
                  </a:schemeClr>
                </a:solidFill>
                <a:latin typeface="Arial" panose="020B0604020202020204" pitchFamily="34" charset="0"/>
                <a:cs typeface="Arial" panose="020B0604020202020204" pitchFamily="34" charset="0"/>
              </a:rPr>
              <a:t>кұзыреттілігін арттыру </a:t>
            </a:r>
            <a:endParaRPr lang="kk-KZ" sz="600" i="1" dirty="0" smtClean="0">
              <a:solidFill>
                <a:schemeClr val="tx2">
                  <a:lumMod val="50000"/>
                </a:schemeClr>
              </a:solidFill>
              <a:latin typeface="Arial" panose="020B0604020202020204" pitchFamily="34" charset="0"/>
              <a:cs typeface="Arial" panose="020B0604020202020204" pitchFamily="34" charset="0"/>
            </a:endParaRPr>
          </a:p>
          <a:p>
            <a:pPr algn="just">
              <a:buClr>
                <a:srgbClr val="0070C0"/>
              </a:buClr>
              <a:buFont typeface="Wingdings" panose="05000000000000000000" pitchFamily="2" charset="2"/>
              <a:buChar char="q"/>
            </a:pPr>
            <a:r>
              <a:rPr lang="kk-KZ" sz="1400" i="1" dirty="0">
                <a:solidFill>
                  <a:schemeClr val="tx2">
                    <a:lumMod val="50000"/>
                  </a:schemeClr>
                </a:solidFill>
                <a:latin typeface="Arial" panose="020B0604020202020204" pitchFamily="34" charset="0"/>
                <a:cs typeface="Arial" panose="020B0604020202020204" pitchFamily="34" charset="0"/>
              </a:rPr>
              <a:t>д</a:t>
            </a:r>
            <a:r>
              <a:rPr lang="kk-KZ" sz="1400" i="1" dirty="0" smtClean="0">
                <a:solidFill>
                  <a:schemeClr val="tx2">
                    <a:lumMod val="50000"/>
                  </a:schemeClr>
                </a:solidFill>
                <a:latin typeface="Arial" panose="020B0604020202020204" pitchFamily="34" charset="0"/>
                <a:cs typeface="Arial" panose="020B0604020202020204" pitchFamily="34" charset="0"/>
              </a:rPr>
              <a:t>амытушы ортаны ұйымдастыру</a:t>
            </a:r>
            <a:endParaRPr lang="kk-KZ" sz="600" i="1" dirty="0" smtClean="0">
              <a:solidFill>
                <a:schemeClr val="tx2">
                  <a:lumMod val="50000"/>
                </a:schemeClr>
              </a:solidFill>
              <a:latin typeface="Arial" panose="020B0604020202020204" pitchFamily="34" charset="0"/>
              <a:cs typeface="Arial" panose="020B0604020202020204" pitchFamily="34" charset="0"/>
            </a:endParaRPr>
          </a:p>
          <a:p>
            <a:pPr algn="just">
              <a:buClr>
                <a:srgbClr val="0070C0"/>
              </a:buClr>
              <a:buFont typeface="Wingdings" panose="05000000000000000000" pitchFamily="2" charset="2"/>
              <a:buChar char="q"/>
            </a:pPr>
            <a:r>
              <a:rPr lang="kk-KZ" sz="1400" i="1" dirty="0">
                <a:solidFill>
                  <a:schemeClr val="tx2">
                    <a:lumMod val="50000"/>
                  </a:schemeClr>
                </a:solidFill>
                <a:latin typeface="Arial" panose="020B0604020202020204" pitchFamily="34" charset="0"/>
                <a:cs typeface="Arial" panose="020B0604020202020204" pitchFamily="34" charset="0"/>
              </a:rPr>
              <a:t>сапаны бағалау құралдарын </a:t>
            </a:r>
            <a:r>
              <a:rPr lang="kk-KZ" sz="1400" i="1" dirty="0" smtClean="0">
                <a:solidFill>
                  <a:schemeClr val="tx2">
                    <a:lumMod val="50000"/>
                  </a:schemeClr>
                </a:solidFill>
                <a:latin typeface="Arial" panose="020B0604020202020204" pitchFamily="34" charset="0"/>
                <a:cs typeface="Arial" panose="020B0604020202020204" pitchFamily="34" charset="0"/>
              </a:rPr>
              <a:t>қолдану</a:t>
            </a:r>
          </a:p>
          <a:p>
            <a:pPr algn="just">
              <a:buClr>
                <a:srgbClr val="0070C0"/>
              </a:buClr>
            </a:pPr>
            <a:r>
              <a:rPr lang="kk-KZ" sz="1600" dirty="0" smtClean="0">
                <a:solidFill>
                  <a:schemeClr val="tx2">
                    <a:lumMod val="50000"/>
                  </a:schemeClr>
                </a:solidFill>
                <a:latin typeface="Arial" panose="020B0604020202020204" pitchFamily="34" charset="0"/>
                <a:cs typeface="Arial" panose="020B0604020202020204" pitchFamily="34" charset="0"/>
              </a:rPr>
              <a:t>2</a:t>
            </a:r>
            <a:r>
              <a:rPr lang="kk-KZ" sz="1600" dirty="0">
                <a:solidFill>
                  <a:schemeClr val="tx2">
                    <a:lumMod val="50000"/>
                  </a:schemeClr>
                </a:solidFill>
                <a:latin typeface="Arial" panose="020B0604020202020204" pitchFamily="34" charset="0"/>
                <a:cs typeface="Arial" panose="020B0604020202020204" pitchFamily="34" charset="0"/>
              </a:rPr>
              <a:t>. Педагогикалық жоғары оқу орындарының </a:t>
            </a:r>
            <a:r>
              <a:rPr lang="kk-KZ" sz="1600" dirty="0" smtClean="0">
                <a:solidFill>
                  <a:schemeClr val="tx2">
                    <a:lumMod val="50000"/>
                  </a:schemeClr>
                </a:solidFill>
                <a:latin typeface="Arial" panose="020B0604020202020204" pitchFamily="34" charset="0"/>
                <a:cs typeface="Arial" panose="020B0604020202020204" pitchFamily="34" charset="0"/>
              </a:rPr>
              <a:t>кафедралары жанынан </a:t>
            </a:r>
            <a:r>
              <a:rPr lang="kk-KZ" sz="1600" dirty="0">
                <a:solidFill>
                  <a:schemeClr val="tx2">
                    <a:lumMod val="50000"/>
                  </a:schemeClr>
                </a:solidFill>
                <a:latin typeface="Arial" panose="020B0604020202020204" pitchFamily="34" charset="0"/>
                <a:cs typeface="Arial" panose="020B0604020202020204" pitchFamily="34" charset="0"/>
              </a:rPr>
              <a:t>ерте дамыту зертханасын </a:t>
            </a:r>
            <a:r>
              <a:rPr lang="kk-KZ" sz="1600" dirty="0" smtClean="0">
                <a:solidFill>
                  <a:schemeClr val="tx2">
                    <a:lumMod val="50000"/>
                  </a:schemeClr>
                </a:solidFill>
                <a:latin typeface="Arial" panose="020B0604020202020204" pitchFamily="34" charset="0"/>
                <a:cs typeface="Arial" panose="020B0604020202020204" pitchFamily="34" charset="0"/>
              </a:rPr>
              <a:t>құру:</a:t>
            </a:r>
            <a:endParaRPr lang="kk-KZ" sz="1600" dirty="0">
              <a:solidFill>
                <a:schemeClr val="tx2">
                  <a:lumMod val="50000"/>
                </a:schemeClr>
              </a:solidFill>
              <a:latin typeface="Arial" panose="020B0604020202020204" pitchFamily="34" charset="0"/>
              <a:cs typeface="Arial" panose="020B0604020202020204" pitchFamily="34" charset="0"/>
            </a:endParaRPr>
          </a:p>
          <a:p>
            <a:pPr marL="171450" indent="-171450" algn="just">
              <a:buClr>
                <a:srgbClr val="0070C0"/>
              </a:buClr>
              <a:buFont typeface="Wingdings" panose="05000000000000000000" pitchFamily="2" charset="2"/>
              <a:buChar char="q"/>
            </a:pPr>
            <a:r>
              <a:rPr lang="ru-RU" sz="1400" i="1" dirty="0" err="1" smtClean="0">
                <a:solidFill>
                  <a:schemeClr val="tx2">
                    <a:lumMod val="50000"/>
                  </a:schemeClr>
                </a:solidFill>
                <a:latin typeface="Arial" panose="020B0604020202020204" pitchFamily="34" charset="0"/>
                <a:cs typeface="Arial" panose="020B0604020202020204" pitchFamily="34" charset="0"/>
              </a:rPr>
              <a:t>педагогикалық</a:t>
            </a:r>
            <a:r>
              <a:rPr lang="ru-RU" sz="1400" i="1" dirty="0" smtClean="0">
                <a:solidFill>
                  <a:schemeClr val="tx2">
                    <a:lumMod val="50000"/>
                  </a:schemeClr>
                </a:solidFill>
                <a:latin typeface="Arial" panose="020B0604020202020204" pitchFamily="34" charset="0"/>
                <a:cs typeface="Arial" panose="020B0604020202020204" pitchFamily="34" charset="0"/>
              </a:rPr>
              <a:t> </a:t>
            </a:r>
            <a:r>
              <a:rPr lang="ru-RU" sz="1400" i="1" dirty="0">
                <a:solidFill>
                  <a:schemeClr val="tx2">
                    <a:lumMod val="50000"/>
                  </a:schemeClr>
                </a:solidFill>
                <a:latin typeface="Arial" panose="020B0604020202020204" pitchFamily="34" charset="0"/>
                <a:cs typeface="Arial" panose="020B0604020202020204" pitchFamily="34" charset="0"/>
              </a:rPr>
              <a:t>практика</a:t>
            </a:r>
          </a:p>
          <a:p>
            <a:pPr marL="171450" indent="-171450" algn="just">
              <a:buClr>
                <a:srgbClr val="0070C0"/>
              </a:buClr>
              <a:buFont typeface="Wingdings" panose="05000000000000000000" pitchFamily="2" charset="2"/>
              <a:buChar char="q"/>
            </a:pPr>
            <a:r>
              <a:rPr lang="ru-RU" sz="1400" i="1" dirty="0">
                <a:solidFill>
                  <a:schemeClr val="tx2">
                    <a:lumMod val="50000"/>
                  </a:schemeClr>
                </a:solidFill>
                <a:latin typeface="Arial" panose="020B0604020202020204" pitchFamily="34" charset="0"/>
                <a:cs typeface="Arial" panose="020B0604020202020204" pitchFamily="34" charset="0"/>
              </a:rPr>
              <a:t>т</a:t>
            </a:r>
            <a:r>
              <a:rPr lang="ru-RU" sz="1400" i="1" dirty="0" smtClean="0">
                <a:solidFill>
                  <a:schemeClr val="tx2">
                    <a:lumMod val="50000"/>
                  </a:schemeClr>
                </a:solidFill>
                <a:latin typeface="Arial" panose="020B0604020202020204" pitchFamily="34" charset="0"/>
                <a:cs typeface="Arial" panose="020B0604020202020204" pitchFamily="34" charset="0"/>
              </a:rPr>
              <a:t>еория мен </a:t>
            </a:r>
            <a:r>
              <a:rPr lang="ru-RU" sz="1400" i="1" dirty="0" err="1" smtClean="0">
                <a:solidFill>
                  <a:schemeClr val="tx2">
                    <a:lumMod val="50000"/>
                  </a:schemeClr>
                </a:solidFill>
                <a:latin typeface="Arial" panose="020B0604020202020204" pitchFamily="34" charset="0"/>
                <a:cs typeface="Arial" panose="020B0604020202020204" pitchFamily="34" charset="0"/>
              </a:rPr>
              <a:t>практиканы</a:t>
            </a:r>
            <a:r>
              <a:rPr lang="ru-RU" sz="1400" i="1" dirty="0" smtClean="0">
                <a:solidFill>
                  <a:schemeClr val="tx2">
                    <a:lumMod val="50000"/>
                  </a:schemeClr>
                </a:solidFill>
                <a:latin typeface="Arial" panose="020B0604020202020204" pitchFamily="34" charset="0"/>
                <a:cs typeface="Arial" panose="020B0604020202020204" pitchFamily="34" charset="0"/>
              </a:rPr>
              <a:t> </a:t>
            </a:r>
            <a:r>
              <a:rPr lang="ru-RU" sz="1400" i="1" dirty="0" err="1" smtClean="0">
                <a:solidFill>
                  <a:schemeClr val="tx2">
                    <a:lumMod val="50000"/>
                  </a:schemeClr>
                </a:solidFill>
                <a:latin typeface="Arial" panose="020B0604020202020204" pitchFamily="34" charset="0"/>
                <a:cs typeface="Arial" panose="020B0604020202020204" pitchFamily="34" charset="0"/>
              </a:rPr>
              <a:t>ұштастыру</a:t>
            </a:r>
            <a:endParaRPr lang="ru-RU" sz="1400" i="1" dirty="0">
              <a:solidFill>
                <a:schemeClr val="tx2">
                  <a:lumMod val="50000"/>
                </a:schemeClr>
              </a:solidFill>
              <a:latin typeface="Arial" panose="020B0604020202020204" pitchFamily="34" charset="0"/>
              <a:cs typeface="Arial" panose="020B0604020202020204" pitchFamily="34" charset="0"/>
            </a:endParaRPr>
          </a:p>
          <a:p>
            <a:pPr marL="171450" indent="-171450" algn="just">
              <a:buClr>
                <a:srgbClr val="0070C0"/>
              </a:buClr>
              <a:buFont typeface="Wingdings" panose="05000000000000000000" pitchFamily="2" charset="2"/>
              <a:buChar char="q"/>
            </a:pPr>
            <a:r>
              <a:rPr lang="kk-KZ" sz="1400" i="1" dirty="0" smtClean="0">
                <a:solidFill>
                  <a:schemeClr val="tx2">
                    <a:lumMod val="50000"/>
                  </a:schemeClr>
                </a:solidFill>
                <a:latin typeface="Arial" panose="020B0604020202020204" pitchFamily="34" charset="0"/>
                <a:cs typeface="Arial" panose="020B0604020202020204" pitchFamily="34" charset="0"/>
              </a:rPr>
              <a:t>әдістемелік </a:t>
            </a:r>
            <a:r>
              <a:rPr lang="kk-KZ" sz="1400" i="1" dirty="0">
                <a:solidFill>
                  <a:schemeClr val="tx2">
                    <a:lumMod val="50000"/>
                  </a:schemeClr>
                </a:solidFill>
                <a:latin typeface="Arial" panose="020B0604020202020204" pitchFamily="34" charset="0"/>
                <a:cs typeface="Arial" panose="020B0604020202020204" pitchFamily="34" charset="0"/>
              </a:rPr>
              <a:t>база</a:t>
            </a:r>
          </a:p>
          <a:p>
            <a:pPr marL="171450" indent="-171450" algn="just">
              <a:buClr>
                <a:srgbClr val="0070C0"/>
              </a:buClr>
              <a:buFont typeface="Wingdings" panose="05000000000000000000" pitchFamily="2" charset="2"/>
              <a:buChar char="q"/>
            </a:pPr>
            <a:r>
              <a:rPr lang="kk-KZ" sz="1400" i="1" dirty="0">
                <a:solidFill>
                  <a:schemeClr val="tx2">
                    <a:lumMod val="50000"/>
                  </a:schemeClr>
                </a:solidFill>
                <a:latin typeface="Arial" panose="020B0604020202020204" pitchFamily="34" charset="0"/>
                <a:cs typeface="Arial" panose="020B0604020202020204" pitchFamily="34" charset="0"/>
              </a:rPr>
              <a:t>е</a:t>
            </a:r>
            <a:r>
              <a:rPr lang="kk-KZ" sz="1400" i="1" dirty="0" smtClean="0">
                <a:solidFill>
                  <a:schemeClr val="tx2">
                    <a:lumMod val="50000"/>
                  </a:schemeClr>
                </a:solidFill>
                <a:latin typeface="Arial" panose="020B0604020202020204" pitchFamily="34" charset="0"/>
                <a:cs typeface="Arial" panose="020B0604020202020204" pitchFamily="34" charset="0"/>
              </a:rPr>
              <a:t>рте дамыту мәселелерін зерделеу </a:t>
            </a:r>
            <a:endParaRPr lang="kk-KZ" sz="1400" i="1" dirty="0">
              <a:solidFill>
                <a:schemeClr val="tx2">
                  <a:lumMod val="50000"/>
                </a:schemeClr>
              </a:solidFill>
              <a:latin typeface="Arial" panose="020B0604020202020204" pitchFamily="34" charset="0"/>
              <a:cs typeface="Arial" panose="020B0604020202020204" pitchFamily="34" charset="0"/>
            </a:endParaRPr>
          </a:p>
          <a:p>
            <a:pPr algn="just">
              <a:buClr>
                <a:srgbClr val="0070C0"/>
              </a:buClr>
            </a:pPr>
            <a:endParaRPr lang="ru-RU" sz="1600" dirty="0">
              <a:solidFill>
                <a:schemeClr val="tx2">
                  <a:lumMod val="50000"/>
                </a:schemeClr>
              </a:solidFill>
              <a:latin typeface="Arial" panose="020B0604020202020204" pitchFamily="34" charset="0"/>
              <a:cs typeface="Arial" panose="020B0604020202020204" pitchFamily="34" charset="0"/>
            </a:endParaRPr>
          </a:p>
        </p:txBody>
      </p:sp>
      <p:sp>
        <p:nvSpPr>
          <p:cNvPr id="41" name="Текст 3"/>
          <p:cNvSpPr txBox="1">
            <a:spLocks/>
          </p:cNvSpPr>
          <p:nvPr/>
        </p:nvSpPr>
        <p:spPr>
          <a:xfrm>
            <a:off x="7993086" y="5708425"/>
            <a:ext cx="4135979"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kk-KZ" sz="2000" b="1" i="0" u="none" strike="noStrike" kern="1200" cap="none" spc="0" normalizeH="0" baseline="0" noProof="0" dirty="0">
                <a:ln>
                  <a:noFill/>
                </a:ln>
                <a:solidFill>
                  <a:srgbClr val="ACD433"/>
                </a:solidFill>
                <a:effectLst/>
                <a:uLnTx/>
                <a:uFillTx/>
                <a:latin typeface="Arial" panose="020B0604020202020204" pitchFamily="34" charset="0"/>
                <a:ea typeface="+mn-ea"/>
                <a:cs typeface="Arial" panose="020B0604020202020204" pitchFamily="34" charset="0"/>
              </a:rPr>
              <a:t>Модель – </a:t>
            </a:r>
            <a:r>
              <a:rPr kumimoji="0" lang="kk-KZ" sz="2000" b="1" i="0" u="none" strike="noStrike" kern="1200" cap="none" spc="0" normalizeH="0" baseline="0" noProof="0" dirty="0" smtClean="0">
                <a:ln>
                  <a:noFill/>
                </a:ln>
                <a:solidFill>
                  <a:srgbClr val="ACD433"/>
                </a:solidFill>
                <a:effectLst/>
                <a:uLnTx/>
                <a:uFillTx/>
                <a:latin typeface="Arial" panose="020B0604020202020204" pitchFamily="34" charset="0"/>
                <a:ea typeface="+mn-ea"/>
                <a:cs typeface="Arial" panose="020B0604020202020204" pitchFamily="34" charset="0"/>
              </a:rPr>
              <a:t> 18,19,38 т.</a:t>
            </a:r>
            <a:endParaRPr kumimoji="0" lang="ru-RU" sz="2000" b="1" i="0" u="none" strike="noStrike" kern="1200" cap="none" spc="0" normalizeH="0" baseline="0" noProof="0" dirty="0">
              <a:ln>
                <a:noFill/>
              </a:ln>
              <a:solidFill>
                <a:srgbClr val="ACD433"/>
              </a:solidFill>
              <a:effectLst/>
              <a:uLnTx/>
              <a:uFillTx/>
              <a:latin typeface="Arial" panose="020B0604020202020204" pitchFamily="34" charset="0"/>
              <a:ea typeface="+mn-ea"/>
              <a:cs typeface="Arial" panose="020B0604020202020204" pitchFamily="34" charset="0"/>
            </a:endParaRPr>
          </a:p>
        </p:txBody>
      </p:sp>
      <p:sp>
        <p:nvSpPr>
          <p:cNvPr id="42" name="Стрелка вниз 41"/>
          <p:cNvSpPr/>
          <p:nvPr/>
        </p:nvSpPr>
        <p:spPr>
          <a:xfrm>
            <a:off x="9572792" y="5456159"/>
            <a:ext cx="1117600" cy="212879"/>
          </a:xfrm>
          <a:prstGeom prst="downArrow">
            <a:avLst/>
          </a:prstGeom>
          <a:solidFill>
            <a:srgbClr val="1CADE4">
              <a:lumMod val="75000"/>
            </a:srgbClr>
          </a:solidFill>
          <a:ln w="15875" cap="flat" cmpd="sng" algn="ctr">
            <a:solidFill>
              <a:srgbClr val="1CADE4">
                <a:shade val="50000"/>
              </a:srgb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8593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11937041" cy="6186309"/>
          </a:xfrm>
          <a:prstGeom prst="rect">
            <a:avLst/>
          </a:prstGeom>
          <a:noFill/>
        </p:spPr>
        <p:txBody>
          <a:bodyPr wrap="square">
            <a:spAutoFit/>
          </a:bodyPr>
          <a:lstStyle/>
          <a:p>
            <a:pPr lvl="0" indent="450215" algn="just">
              <a:defRPr/>
            </a:pPr>
            <a:r>
              <a:rPr lang="kk-KZ" b="1" dirty="0">
                <a:solidFill>
                  <a:prstClr val="black"/>
                </a:solidFill>
                <a:latin typeface="Times New Roman" panose="02020603050405020304" pitchFamily="18" charset="0"/>
                <a:ea typeface="Times New Roman" panose="02020603050405020304" pitchFamily="18" charset="0"/>
              </a:rPr>
              <a:t>Ескерту: </a:t>
            </a:r>
          </a:p>
          <a:p>
            <a:pPr lvl="0" indent="447675" algn="just">
              <a:defRPr/>
            </a:pPr>
            <a:r>
              <a:rPr lang="kk-KZ" dirty="0" smtClean="0">
                <a:solidFill>
                  <a:prstClr val="black"/>
                </a:solidFill>
                <a:latin typeface="Times New Roman" panose="02020603050405020304" pitchFamily="18" charset="0"/>
                <a:ea typeface="Times New Roman" panose="02020603050405020304" pitchFamily="18" charset="0"/>
              </a:rPr>
              <a:t>*Ұйымдастырылған </a:t>
            </a:r>
            <a:r>
              <a:rPr lang="kk-KZ" dirty="0">
                <a:solidFill>
                  <a:prstClr val="black"/>
                </a:solidFill>
                <a:latin typeface="Times New Roman" panose="02020603050405020304" pitchFamily="18" charset="0"/>
                <a:ea typeface="Times New Roman" panose="02020603050405020304" pitchFamily="18" charset="0"/>
              </a:rPr>
              <a:t>іс-әрекет - Қазақстан Республикасы Білім және ғылым министрінің міндетін атқарушының 2016 жылғы 12 тамыздағы № 499 бұйрығымен бекітілген «Мектепке дейінгі тәрбие мен оқытудың Үлгілік оқу бағдарламаларын бекіту туралы» (Нормативтік құқықтық актілерді мемлекеттік тіркеу тізілімінде № 14235 болып тіркелген) Мектепке дейінгі тәрбие мен оқытудың үлгілік оқу бағдарламасының мазмұнын, соның ішінде мектепке дейінгі ұйымның жұмыс бағытын ескере отырып, балаларды қазақ халқының ұлттық құндылықтарына, отбасылық құндылықтарға, патриоттық сезімге, Отанға деген сүйіспеншілікке, мәдени-әлеуметттік нормаларға баулу, қауіпсіз мінез-құлық қағидаларын қалыптастыру бойынша міндеттерді іске асыру үшін күні бойы педагогтің ойын түріндегі түрлі балалар әрекеті (ойын, қимыл, танымдық, шығармашылық, зерттеу, еңбек, дербес) арқылы ұйымдастыратын кіріктірілген сабағы</a:t>
            </a:r>
            <a:r>
              <a:rPr lang="kk-KZ" dirty="0" smtClean="0">
                <a:solidFill>
                  <a:prstClr val="black"/>
                </a:solidFill>
                <a:latin typeface="Times New Roman" panose="02020603050405020304" pitchFamily="18" charset="0"/>
                <a:ea typeface="Times New Roman" panose="02020603050405020304" pitchFamily="18" charset="0"/>
              </a:rPr>
              <a:t>.</a:t>
            </a:r>
          </a:p>
          <a:p>
            <a:pPr marL="285750" lvl="0" indent="-285750" algn="just">
              <a:buFont typeface="Arial" panose="020B0604020202020204" pitchFamily="34" charset="0"/>
              <a:buChar char="•"/>
              <a:defRPr/>
            </a:pPr>
            <a:endParaRPr lang="kk-KZ" dirty="0">
              <a:solidFill>
                <a:prstClr val="black"/>
              </a:solidFill>
              <a:latin typeface="Times New Roman" panose="02020603050405020304" pitchFamily="18" charset="0"/>
              <a:ea typeface="Times New Roman" panose="02020603050405020304" pitchFamily="18" charset="0"/>
            </a:endParaRPr>
          </a:p>
          <a:p>
            <a:pPr lvl="0" indent="450215" algn="just">
              <a:defRPr/>
            </a:pPr>
            <a:r>
              <a:rPr lang="kk-KZ" dirty="0">
                <a:solidFill>
                  <a:prstClr val="black"/>
                </a:solidFill>
                <a:latin typeface="Times New Roman" panose="02020603050405020304" pitchFamily="18" charset="0"/>
                <a:ea typeface="Times New Roman" panose="02020603050405020304" pitchFamily="18" charset="0"/>
              </a:rPr>
              <a:t>**Мектеп жасына дейінгі балалардың жас ерекшеліктерін ескере отырып, күні бойы балалардың қимыл белсенділігіне уақыт бөлінеді</a:t>
            </a:r>
            <a:r>
              <a:rPr lang="kk-KZ" dirty="0" smtClean="0">
                <a:solidFill>
                  <a:prstClr val="black"/>
                </a:solidFill>
                <a:latin typeface="Times New Roman" panose="02020603050405020304" pitchFamily="18" charset="0"/>
                <a:ea typeface="Times New Roman" panose="02020603050405020304" pitchFamily="18" charset="0"/>
              </a:rPr>
              <a:t>.</a:t>
            </a:r>
          </a:p>
          <a:p>
            <a:pPr lvl="0" indent="450215" algn="just">
              <a:defRPr/>
            </a:pPr>
            <a:r>
              <a:rPr lang="kk-KZ" dirty="0" smtClean="0">
                <a:solidFill>
                  <a:prstClr val="black"/>
                </a:solidFill>
                <a:latin typeface="Times New Roman" panose="02020603050405020304" pitchFamily="18" charset="0"/>
                <a:ea typeface="Times New Roman" panose="02020603050405020304" pitchFamily="18" charset="0"/>
              </a:rPr>
              <a:t> </a:t>
            </a:r>
            <a:endParaRPr lang="kk-KZ" dirty="0">
              <a:solidFill>
                <a:prstClr val="black"/>
              </a:solidFill>
              <a:latin typeface="Times New Roman" panose="02020603050405020304" pitchFamily="18" charset="0"/>
              <a:ea typeface="Times New Roman" panose="02020603050405020304" pitchFamily="18" charset="0"/>
            </a:endParaRPr>
          </a:p>
          <a:p>
            <a:pPr lvl="0" indent="450215" algn="just">
              <a:defRPr/>
            </a:pPr>
            <a:r>
              <a:rPr lang="kk-KZ" dirty="0" smtClean="0">
                <a:solidFill>
                  <a:prstClr val="black"/>
                </a:solidFill>
                <a:latin typeface="Times New Roman" panose="02020603050405020304" pitchFamily="18" charset="0"/>
                <a:ea typeface="Times New Roman" panose="02020603050405020304" pitchFamily="18" charset="0"/>
              </a:rPr>
              <a:t>***Оқыту </a:t>
            </a:r>
            <a:r>
              <a:rPr lang="kk-KZ" dirty="0">
                <a:solidFill>
                  <a:prstClr val="black"/>
                </a:solidFill>
                <a:latin typeface="Times New Roman" panose="02020603050405020304" pitchFamily="18" charset="0"/>
                <a:ea typeface="Times New Roman" panose="02020603050405020304" pitchFamily="18" charset="0"/>
              </a:rPr>
              <a:t>басқа тілде жүргізілетін </a:t>
            </a:r>
            <a:r>
              <a:rPr lang="kk-KZ" dirty="0" smtClean="0">
                <a:solidFill>
                  <a:prstClr val="black"/>
                </a:solidFill>
                <a:latin typeface="Times New Roman" panose="02020603050405020304" pitchFamily="18" charset="0"/>
                <a:ea typeface="Times New Roman" panose="02020603050405020304" pitchFamily="18" charset="0"/>
              </a:rPr>
              <a:t>топтарда мемлекеттік </a:t>
            </a:r>
            <a:r>
              <a:rPr lang="kk-KZ" dirty="0">
                <a:solidFill>
                  <a:prstClr val="black"/>
                </a:solidFill>
                <a:latin typeface="Times New Roman" panose="02020603050405020304" pitchFamily="18" charset="0"/>
                <a:ea typeface="Times New Roman" panose="02020603050405020304" pitchFamily="18" charset="0"/>
              </a:rPr>
              <a:t>тілді меңгерту мақсатында күні бойы режимдік сәттерде Үлгілік оқу бағдарламасында айқындалған сөздік минимумды үйрету, түрлі балалар  әрекетінде тәрбиеленушілердің ауызекі байланыстырып сөйлеуін дамыту, сондай-ақ қазақ халқының мәдениетімен, салттары мен дәстүрлерімен таныстыру, белсенді сөздікті байыту, сөздік нормаларды, мәдениетті қарым-қатынасты игерту ұсынылады. </a:t>
            </a:r>
            <a:endParaRPr lang="kk-KZ" dirty="0" smtClean="0">
              <a:solidFill>
                <a:prstClr val="black"/>
              </a:solidFill>
              <a:latin typeface="Times New Roman" panose="02020603050405020304" pitchFamily="18" charset="0"/>
              <a:ea typeface="Times New Roman" panose="02020603050405020304" pitchFamily="18" charset="0"/>
            </a:endParaRPr>
          </a:p>
          <a:p>
            <a:pPr lvl="0" indent="450215" algn="just">
              <a:defRPr/>
            </a:pPr>
            <a:endParaRPr lang="kk-KZ" dirty="0" smtClean="0">
              <a:solidFill>
                <a:prstClr val="black"/>
              </a:solidFill>
              <a:latin typeface="Times New Roman" panose="02020603050405020304" pitchFamily="18" charset="0"/>
              <a:ea typeface="Times New Roman" panose="02020603050405020304" pitchFamily="18" charset="0"/>
            </a:endParaRPr>
          </a:p>
          <a:p>
            <a:pPr lvl="0" indent="450215" algn="just">
              <a:defRPr/>
            </a:pPr>
            <a:r>
              <a:rPr lang="kk-KZ" dirty="0">
                <a:solidFill>
                  <a:prstClr val="black"/>
                </a:solidFill>
                <a:latin typeface="Times New Roman" panose="02020603050405020304" pitchFamily="18" charset="0"/>
                <a:ea typeface="Times New Roman" panose="02020603050405020304" pitchFamily="18" charset="0"/>
              </a:rPr>
              <a:t>**** Балалардың жас ерекшеліктерін ескере отырып, күні бойы музыканы тыңдау, ән айту, әндерді жаттату, импровизация, ырғақты-музыкалық қимылдар, балалар музыка аспаптарында ойнау және басқа да музыкалық әрекеттерге уақыт бөлінеді</a:t>
            </a:r>
            <a:r>
              <a:rPr lang="kk-KZ" dirty="0" smtClean="0">
                <a:solidFill>
                  <a:prstClr val="black"/>
                </a:solidFill>
                <a:latin typeface="Times New Roman" panose="02020603050405020304" pitchFamily="18" charset="0"/>
                <a:ea typeface="Times New Roman" panose="02020603050405020304" pitchFamily="18" charset="0"/>
              </a:rPr>
              <a:t>. </a:t>
            </a:r>
            <a:endParaRPr kumimoji="0" lang="ru-RU"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0759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B0DB1C45-043A-9921-0C3A-5CBAF561BC0E}"/>
              </a:ext>
            </a:extLst>
          </p:cNvPr>
          <p:cNvSpPr/>
          <p:nvPr/>
        </p:nvSpPr>
        <p:spPr>
          <a:xfrm>
            <a:off x="6319344" y="1833125"/>
            <a:ext cx="5181600" cy="43513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Прямоугольник 8">
            <a:extLst>
              <a:ext uri="{FF2B5EF4-FFF2-40B4-BE49-F238E27FC236}">
                <a16:creationId xmlns:a16="http://schemas.microsoft.com/office/drawing/2014/main" xmlns="" id="{A51ED3B2-6DA6-6428-AA05-5F03EB56C955}"/>
              </a:ext>
            </a:extLst>
          </p:cNvPr>
          <p:cNvSpPr/>
          <p:nvPr/>
        </p:nvSpPr>
        <p:spPr>
          <a:xfrm>
            <a:off x="246994" y="1884254"/>
            <a:ext cx="5181600" cy="43513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Заголовок 5">
            <a:extLst>
              <a:ext uri="{FF2B5EF4-FFF2-40B4-BE49-F238E27FC236}">
                <a16:creationId xmlns:a16="http://schemas.microsoft.com/office/drawing/2014/main" xmlns="" id="{CE2753A5-0A1D-54BF-63E8-6DF01EF49361}"/>
              </a:ext>
            </a:extLst>
          </p:cNvPr>
          <p:cNvSpPr>
            <a:spLocks noGrp="1"/>
          </p:cNvSpPr>
          <p:nvPr>
            <p:ph type="title"/>
          </p:nvPr>
        </p:nvSpPr>
        <p:spPr>
          <a:xfrm>
            <a:off x="246994" y="365125"/>
            <a:ext cx="11106806" cy="1325563"/>
          </a:xfrm>
        </p:spPr>
        <p:txBody>
          <a:bodyPr>
            <a:normAutofit fontScale="90000"/>
          </a:bodyPr>
          <a:lstStyle/>
          <a:p>
            <a:pPr>
              <a:lnSpc>
                <a:spcPct val="107000"/>
              </a:lnSpc>
              <a:spcAft>
                <a:spcPts val="800"/>
              </a:spcAft>
            </a:pPr>
            <a:r>
              <a:rPr lang="ru-RU" sz="2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
            <a:br>
              <a:rPr lang="ru-RU" sz="2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ru-RU" sz="2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ПЕДАГОГИКАЛЫҚ ПРОЦЕСТІ ҰЙЫМДАСТЫРУ</a:t>
            </a:r>
            <a:r>
              <a:rPr lang="x-none" sz="6600" dirty="0">
                <a:effectLst/>
                <a:latin typeface="Calibri" panose="020F0502020204030204" pitchFamily="34" charset="0"/>
                <a:ea typeface="Calibri" panose="020F0502020204030204" pitchFamily="34" charset="0"/>
                <a:cs typeface="Arial" panose="020B0604020202020204" pitchFamily="34" charset="0"/>
              </a:rPr>
              <a:t/>
            </a:r>
            <a:br>
              <a:rPr lang="x-none" sz="6600" dirty="0">
                <a:effectLst/>
                <a:latin typeface="Calibri" panose="020F0502020204030204" pitchFamily="34" charset="0"/>
                <a:ea typeface="Calibri" panose="020F0502020204030204" pitchFamily="34" charset="0"/>
                <a:cs typeface="Arial" panose="020B0604020202020204" pitchFamily="34" charset="0"/>
              </a:rPr>
            </a:br>
            <a:endParaRPr lang="x-none" dirty="0"/>
          </a:p>
        </p:txBody>
      </p:sp>
      <p:sp>
        <p:nvSpPr>
          <p:cNvPr id="7" name="Объект 6">
            <a:extLst>
              <a:ext uri="{FF2B5EF4-FFF2-40B4-BE49-F238E27FC236}">
                <a16:creationId xmlns:a16="http://schemas.microsoft.com/office/drawing/2014/main" xmlns="" id="{A9A07294-E723-5EEF-664F-C3C6CAF99A1E}"/>
              </a:ext>
            </a:extLst>
          </p:cNvPr>
          <p:cNvSpPr>
            <a:spLocks noGrp="1"/>
          </p:cNvSpPr>
          <p:nvPr>
            <p:ph sz="half" idx="1"/>
          </p:nvPr>
        </p:nvSpPr>
        <p:spPr>
          <a:xfrm>
            <a:off x="246994" y="1884254"/>
            <a:ext cx="5181600" cy="4351338"/>
          </a:xfrm>
        </p:spPr>
        <p:txBody>
          <a:bodyPr>
            <a:normAutofit/>
          </a:bodyPr>
          <a:lstStyle/>
          <a:p>
            <a:pPr marL="0" indent="0" algn="just">
              <a:buNone/>
            </a:pPr>
            <a:r>
              <a:rPr lang="ru-RU" sz="2300" b="1" dirty="0" smtClean="0"/>
              <a:t>ТӘРБИЕЛЕУ-БІЛІМ БЕРУ ПРОЦЕСІ: </a:t>
            </a:r>
          </a:p>
          <a:p>
            <a:pPr algn="just">
              <a:buFont typeface="Wingdings" panose="05000000000000000000" pitchFamily="2" charset="2"/>
              <a:buChar char="q"/>
            </a:pPr>
            <a:r>
              <a:rPr lang="ru-RU" dirty="0" smtClean="0"/>
              <a:t> </a:t>
            </a:r>
            <a:r>
              <a:rPr lang="ru-RU" dirty="0" err="1" smtClean="0"/>
              <a:t>перспективалық</a:t>
            </a:r>
            <a:r>
              <a:rPr lang="ru-RU" dirty="0" smtClean="0"/>
              <a:t> </a:t>
            </a:r>
            <a:r>
              <a:rPr lang="ru-RU" dirty="0" err="1" smtClean="0"/>
              <a:t>жоспар</a:t>
            </a:r>
            <a:r>
              <a:rPr lang="ru-RU" dirty="0" smtClean="0"/>
              <a:t>    </a:t>
            </a:r>
          </a:p>
          <a:p>
            <a:pPr marL="0" indent="0" algn="just">
              <a:buNone/>
            </a:pPr>
            <a:r>
              <a:rPr lang="ru-RU" dirty="0" smtClean="0"/>
              <a:t>(1-қосымша); </a:t>
            </a:r>
          </a:p>
          <a:p>
            <a:pPr marL="0" indent="0" algn="just">
              <a:buNone/>
            </a:pPr>
            <a:endParaRPr lang="ru-RU" dirty="0" smtClean="0"/>
          </a:p>
          <a:p>
            <a:pPr algn="just">
              <a:buFont typeface="Wingdings" panose="05000000000000000000" pitchFamily="2" charset="2"/>
              <a:buChar char="q"/>
            </a:pPr>
            <a:r>
              <a:rPr lang="ru-RU" dirty="0" smtClean="0"/>
              <a:t>циклограмма (2-қосымша);</a:t>
            </a:r>
          </a:p>
          <a:p>
            <a:pPr algn="just">
              <a:buFont typeface="Wingdings" panose="05000000000000000000" pitchFamily="2" charset="2"/>
              <a:buChar char="q"/>
            </a:pPr>
            <a:endParaRPr lang="ru-RU" dirty="0"/>
          </a:p>
          <a:p>
            <a:pPr algn="just">
              <a:buFont typeface="Wingdings" panose="05000000000000000000" pitchFamily="2" charset="2"/>
              <a:buChar char="q"/>
            </a:pPr>
            <a:r>
              <a:rPr lang="ru-RU" dirty="0" smtClean="0"/>
              <a:t>бала </a:t>
            </a:r>
            <a:r>
              <a:rPr lang="ru-RU" dirty="0" err="1"/>
              <a:t>дамуының</a:t>
            </a:r>
            <a:r>
              <a:rPr lang="ru-RU" dirty="0"/>
              <a:t> </a:t>
            </a:r>
            <a:r>
              <a:rPr lang="ru-RU" dirty="0" err="1"/>
              <a:t>мониторингі</a:t>
            </a:r>
            <a:r>
              <a:rPr lang="ru-RU" dirty="0"/>
              <a:t> </a:t>
            </a:r>
            <a:r>
              <a:rPr lang="ru-RU" dirty="0" err="1"/>
              <a:t>арқылы</a:t>
            </a:r>
            <a:r>
              <a:rPr lang="ru-RU" dirty="0"/>
              <a:t> </a:t>
            </a:r>
            <a:r>
              <a:rPr lang="ru-RU" dirty="0" err="1"/>
              <a:t>іске</a:t>
            </a:r>
            <a:r>
              <a:rPr lang="ru-RU" dirty="0"/>
              <a:t> </a:t>
            </a:r>
            <a:r>
              <a:rPr lang="ru-RU" dirty="0" err="1"/>
              <a:t>асырылады</a:t>
            </a:r>
            <a:r>
              <a:rPr lang="ru-RU" dirty="0" smtClean="0"/>
              <a:t>. </a:t>
            </a:r>
            <a:endParaRPr lang="x-none" dirty="0"/>
          </a:p>
        </p:txBody>
      </p:sp>
      <p:sp>
        <p:nvSpPr>
          <p:cNvPr id="5" name="Номер слайда 4">
            <a:extLst>
              <a:ext uri="{FF2B5EF4-FFF2-40B4-BE49-F238E27FC236}">
                <a16:creationId xmlns:a16="http://schemas.microsoft.com/office/drawing/2014/main" xmlns="" id="{398C63C7-857A-CC9B-7BF1-AE76809775B4}"/>
              </a:ext>
            </a:extLst>
          </p:cNvPr>
          <p:cNvSpPr>
            <a:spLocks noGrp="1"/>
          </p:cNvSpPr>
          <p:nvPr>
            <p:ph type="sldNum" sz="quarter" idx="12"/>
          </p:nvPr>
        </p:nvSpPr>
        <p:spPr/>
        <p:txBody>
          <a:bodyPr/>
          <a:lstStyle/>
          <a:p>
            <a:fld id="{D60AA196-378B-4E34-85CE-A28CFE21B26D}" type="slidenum">
              <a:rPr lang="ru-RU" smtClean="0">
                <a:solidFill>
                  <a:prstClr val="black">
                    <a:tint val="75000"/>
                  </a:prstClr>
                </a:solidFill>
              </a:rPr>
              <a:pPr/>
              <a:t>21</a:t>
            </a:fld>
            <a:endParaRPr lang="ru-RU">
              <a:solidFill>
                <a:prstClr val="black">
                  <a:tint val="75000"/>
                </a:prstClr>
              </a:solidFill>
            </a:endParaRPr>
          </a:p>
        </p:txBody>
      </p:sp>
      <p:sp>
        <p:nvSpPr>
          <p:cNvPr id="10" name="Объект 6">
            <a:extLst>
              <a:ext uri="{FF2B5EF4-FFF2-40B4-BE49-F238E27FC236}">
                <a16:creationId xmlns:a16="http://schemas.microsoft.com/office/drawing/2014/main" xmlns="" id="{64B548C5-F679-FDBC-EEC4-6232641B5CCD}"/>
              </a:ext>
            </a:extLst>
          </p:cNvPr>
          <p:cNvSpPr txBox="1">
            <a:spLocks/>
          </p:cNvSpPr>
          <p:nvPr/>
        </p:nvSpPr>
        <p:spPr>
          <a:xfrm>
            <a:off x="6319344" y="2034463"/>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400" b="1" dirty="0" smtClean="0"/>
              <a:t>ПЕДАГОГТІҢ ЖҮРГІЗУІ ҮШІН МІНДЕТТІ ҚҰЖАТТАР ( </a:t>
            </a:r>
            <a:r>
              <a:rPr lang="ru-RU" sz="2400" b="1" dirty="0"/>
              <a:t>№</a:t>
            </a:r>
            <a:r>
              <a:rPr lang="ru-RU" sz="2400" b="1" dirty="0" smtClean="0"/>
              <a:t>130 </a:t>
            </a:r>
            <a:r>
              <a:rPr lang="ru-RU" sz="2400" b="1" dirty="0" err="1" smtClean="0"/>
              <a:t>бұйрық</a:t>
            </a:r>
            <a:r>
              <a:rPr lang="ru-RU" sz="2400" b="1" dirty="0" smtClean="0"/>
              <a:t>):</a:t>
            </a:r>
            <a:endParaRPr lang="ru-RU" sz="2400" b="1" dirty="0"/>
          </a:p>
          <a:p>
            <a:pPr>
              <a:buFont typeface="Wingdings" panose="05000000000000000000" pitchFamily="2" charset="2"/>
              <a:buChar char="q"/>
            </a:pPr>
            <a:r>
              <a:rPr lang="ru-RU" dirty="0"/>
              <a:t> </a:t>
            </a:r>
            <a:r>
              <a:rPr lang="ru-RU" dirty="0" err="1"/>
              <a:t>перспективалық</a:t>
            </a:r>
            <a:r>
              <a:rPr lang="ru-RU" dirty="0"/>
              <a:t> </a:t>
            </a:r>
            <a:r>
              <a:rPr lang="ru-RU" dirty="0" err="1" smtClean="0"/>
              <a:t>жоспар</a:t>
            </a:r>
            <a:r>
              <a:rPr lang="ru-RU" dirty="0" smtClean="0"/>
              <a:t> </a:t>
            </a:r>
          </a:p>
          <a:p>
            <a:pPr marL="0" indent="0">
              <a:buNone/>
            </a:pPr>
            <a:r>
              <a:rPr lang="ru-RU" dirty="0" smtClean="0"/>
              <a:t>(</a:t>
            </a:r>
            <a:r>
              <a:rPr lang="ru-RU" dirty="0"/>
              <a:t>1-қосымша); </a:t>
            </a:r>
            <a:endParaRPr lang="ru-RU" dirty="0" smtClean="0"/>
          </a:p>
          <a:p>
            <a:pPr marL="0" indent="0">
              <a:buNone/>
            </a:pPr>
            <a:endParaRPr lang="ru-RU" dirty="0"/>
          </a:p>
          <a:p>
            <a:pPr>
              <a:buFont typeface="Wingdings" panose="05000000000000000000" pitchFamily="2" charset="2"/>
              <a:buChar char="q"/>
            </a:pPr>
            <a:r>
              <a:rPr lang="ru-RU" dirty="0" smtClean="0"/>
              <a:t>циклограмма </a:t>
            </a:r>
            <a:r>
              <a:rPr lang="ru-RU" dirty="0"/>
              <a:t>(2-қосымша); </a:t>
            </a:r>
            <a:endParaRPr lang="ru-RU" dirty="0" smtClean="0"/>
          </a:p>
          <a:p>
            <a:pPr>
              <a:buFont typeface="Wingdings" panose="05000000000000000000" pitchFamily="2" charset="2"/>
              <a:buChar char="q"/>
            </a:pPr>
            <a:endParaRPr lang="ru-RU" i="1" dirty="0" smtClean="0"/>
          </a:p>
          <a:p>
            <a:pPr>
              <a:buFont typeface="Wingdings" panose="05000000000000000000" pitchFamily="2" charset="2"/>
              <a:buChar char="q"/>
            </a:pPr>
            <a:r>
              <a:rPr lang="ru-RU" dirty="0"/>
              <a:t> </a:t>
            </a:r>
            <a:r>
              <a:rPr lang="ru-RU" dirty="0" err="1" smtClean="0"/>
              <a:t>баланың</a:t>
            </a:r>
            <a:r>
              <a:rPr lang="ru-RU" dirty="0" smtClean="0"/>
              <a:t> </a:t>
            </a:r>
            <a:r>
              <a:rPr lang="ru-RU" dirty="0"/>
              <a:t>жеке даму </a:t>
            </a:r>
            <a:r>
              <a:rPr lang="ru-RU" dirty="0" err="1" smtClean="0"/>
              <a:t>картасы</a:t>
            </a:r>
            <a:r>
              <a:rPr lang="ru-RU" dirty="0" smtClean="0"/>
              <a:t> </a:t>
            </a:r>
            <a:r>
              <a:rPr lang="ru-RU" i="1" dirty="0"/>
              <a:t>(</a:t>
            </a:r>
            <a:r>
              <a:rPr lang="ru-RU" i="1" dirty="0" smtClean="0"/>
              <a:t>3-қосымша)</a:t>
            </a:r>
          </a:p>
          <a:p>
            <a:pPr algn="just"/>
            <a:endParaRPr lang="x-none" dirty="0"/>
          </a:p>
        </p:txBody>
      </p:sp>
      <p:pic>
        <p:nvPicPr>
          <p:cNvPr id="12" name="Рисунок 11" descr="Иконка важная информация: стоковые картинки, бесплатные, роялти-фри фото Иконка  важная информация | Depositphotos">
            <a:extLst>
              <a:ext uri="{FF2B5EF4-FFF2-40B4-BE49-F238E27FC236}">
                <a16:creationId xmlns:a16="http://schemas.microsoft.com/office/drawing/2014/main" xmlns="" id="{4632F8CE-1762-2C31-A326-48A934B5D02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8787" y="365125"/>
            <a:ext cx="2184229" cy="1132326"/>
          </a:xfrm>
          <a:prstGeom prst="rect">
            <a:avLst/>
          </a:prstGeom>
          <a:noFill/>
          <a:ln>
            <a:noFill/>
          </a:ln>
        </p:spPr>
      </p:pic>
    </p:spTree>
    <p:extLst>
      <p:ext uri="{BB962C8B-B14F-4D97-AF65-F5344CB8AC3E}">
        <p14:creationId xmlns:p14="http://schemas.microsoft.com/office/powerpoint/2010/main" val="270553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C98294E-8C02-EF73-1BC0-A76B773D0D54}"/>
              </a:ext>
            </a:extLst>
          </p:cNvPr>
          <p:cNvSpPr>
            <a:spLocks noGrp="1"/>
          </p:cNvSpPr>
          <p:nvPr>
            <p:ph type="title"/>
          </p:nvPr>
        </p:nvSpPr>
        <p:spPr>
          <a:xfrm>
            <a:off x="914400" y="232979"/>
            <a:ext cx="10515600" cy="649890"/>
          </a:xfrm>
        </p:spPr>
        <p:txBody>
          <a:bodyPr>
            <a:normAutofit/>
          </a:bodyPr>
          <a:lstStyle/>
          <a:p>
            <a:r>
              <a:rPr lang="kk-KZ" sz="3600" b="1" dirty="0" smtClean="0"/>
              <a:t>          БАҒДАРЛАМАНЫ МЕҢГЕРУ КЕЗЕҢІ</a:t>
            </a:r>
            <a:endParaRPr lang="x-none" sz="3600" b="1" dirty="0"/>
          </a:p>
        </p:txBody>
      </p:sp>
      <p:sp>
        <p:nvSpPr>
          <p:cNvPr id="3" name="Объект 2">
            <a:extLst>
              <a:ext uri="{FF2B5EF4-FFF2-40B4-BE49-F238E27FC236}">
                <a16:creationId xmlns:a16="http://schemas.microsoft.com/office/drawing/2014/main" xmlns="" id="{7B1238CD-7DF0-6317-9DE2-6611E2FC8563}"/>
              </a:ext>
            </a:extLst>
          </p:cNvPr>
          <p:cNvSpPr>
            <a:spLocks noGrp="1"/>
          </p:cNvSpPr>
          <p:nvPr>
            <p:ph sz="half" idx="1"/>
          </p:nvPr>
        </p:nvSpPr>
        <p:spPr>
          <a:xfrm>
            <a:off x="444062" y="1825625"/>
            <a:ext cx="5058103" cy="4351338"/>
          </a:xfrm>
        </p:spPr>
        <p:txBody>
          <a:bodyPr>
            <a:normAutofit fontScale="62500" lnSpcReduction="20000"/>
          </a:bodyPr>
          <a:lstStyle/>
          <a:p>
            <a:pPr marL="0" indent="0" algn="just">
              <a:buNone/>
            </a:pPr>
            <a:r>
              <a:rPr lang="ru-RU" sz="3400" b="1" dirty="0" smtClean="0"/>
              <a:t>МЕКТЕПКЕ ДЕЙІНГІ ҰЙЫМДАР ҚЫЗМЕТІН КЕЛЕСІ КЕЗЕҢДЕР БОЙЫНША ҰЙЫМДАСТЫРАДЫ:</a:t>
            </a:r>
            <a:endParaRPr lang="ru-RU" sz="2400" dirty="0"/>
          </a:p>
          <a:p>
            <a:pPr marL="0" indent="0" algn="just">
              <a:buNone/>
            </a:pPr>
            <a:r>
              <a:rPr lang="ru-RU" sz="3400" b="1" dirty="0" smtClean="0"/>
              <a:t> </a:t>
            </a:r>
            <a:endParaRPr lang="ru-RU" sz="3400" b="1" dirty="0"/>
          </a:p>
          <a:p>
            <a:pPr algn="just">
              <a:buFont typeface="Wingdings" panose="05000000000000000000" pitchFamily="2" charset="2"/>
              <a:buChar char="§"/>
            </a:pPr>
            <a:r>
              <a:rPr lang="ru-RU" sz="4000" dirty="0"/>
              <a:t>1)	1 </a:t>
            </a:r>
            <a:r>
              <a:rPr lang="ru-RU" sz="4000" dirty="0" err="1"/>
              <a:t>қыркүйек</a:t>
            </a:r>
            <a:r>
              <a:rPr lang="ru-RU" sz="4000" dirty="0"/>
              <a:t> пен 31 </a:t>
            </a:r>
            <a:r>
              <a:rPr lang="ru-RU" sz="4000" dirty="0" err="1"/>
              <a:t>мамыр</a:t>
            </a:r>
            <a:r>
              <a:rPr lang="ru-RU" sz="4000" dirty="0"/>
              <a:t> </a:t>
            </a:r>
            <a:r>
              <a:rPr lang="ru-RU" sz="4000" dirty="0" err="1"/>
              <a:t>аралығында</a:t>
            </a:r>
            <a:r>
              <a:rPr lang="ru-RU" sz="4000" dirty="0"/>
              <a:t> – </a:t>
            </a:r>
            <a:r>
              <a:rPr lang="ru-RU" sz="4000" dirty="0" err="1"/>
              <a:t>оқу</a:t>
            </a:r>
            <a:r>
              <a:rPr lang="ru-RU" sz="4000" dirty="0"/>
              <a:t> </a:t>
            </a:r>
            <a:r>
              <a:rPr lang="ru-RU" sz="4000" dirty="0" err="1"/>
              <a:t>жылы</a:t>
            </a:r>
            <a:r>
              <a:rPr lang="ru-RU" sz="4000" dirty="0"/>
              <a:t> (</a:t>
            </a:r>
            <a:r>
              <a:rPr lang="ru-RU" sz="4000" dirty="0" err="1"/>
              <a:t>Үлгілік</a:t>
            </a:r>
            <a:r>
              <a:rPr lang="ru-RU" sz="4000" dirty="0"/>
              <a:t> </a:t>
            </a:r>
            <a:r>
              <a:rPr lang="ru-RU" sz="4000" dirty="0" err="1"/>
              <a:t>бағдарламаның</a:t>
            </a:r>
            <a:r>
              <a:rPr lang="ru-RU" sz="4000" dirty="0"/>
              <a:t> </a:t>
            </a:r>
            <a:r>
              <a:rPr lang="ru-RU" sz="4000" dirty="0" err="1"/>
              <a:t>мазмұнын</a:t>
            </a:r>
            <a:r>
              <a:rPr lang="ru-RU" sz="4000" dirty="0"/>
              <a:t> </a:t>
            </a:r>
            <a:r>
              <a:rPr lang="ru-RU" sz="4000" dirty="0" err="1"/>
              <a:t>меңгеру</a:t>
            </a:r>
            <a:r>
              <a:rPr lang="ru-RU" sz="4000" dirty="0"/>
              <a:t> </a:t>
            </a:r>
            <a:r>
              <a:rPr lang="ru-RU" sz="4000" dirty="0" err="1" smtClean="0"/>
              <a:t>кезеңі</a:t>
            </a:r>
            <a:r>
              <a:rPr lang="ru-RU" sz="4000" dirty="0" smtClean="0"/>
              <a:t>)</a:t>
            </a:r>
          </a:p>
          <a:p>
            <a:pPr algn="just">
              <a:buFont typeface="Wingdings" panose="05000000000000000000" pitchFamily="2" charset="2"/>
              <a:buChar char="§"/>
            </a:pPr>
            <a:r>
              <a:rPr lang="ru-RU" sz="4000" dirty="0"/>
              <a:t>1 </a:t>
            </a:r>
            <a:r>
              <a:rPr lang="ru-RU" sz="4000" dirty="0" err="1"/>
              <a:t>маусым</a:t>
            </a:r>
            <a:r>
              <a:rPr lang="ru-RU" sz="4000" dirty="0"/>
              <a:t> мен 31 </a:t>
            </a:r>
            <a:r>
              <a:rPr lang="ru-RU" sz="4000" dirty="0" err="1"/>
              <a:t>тамыз</a:t>
            </a:r>
            <a:r>
              <a:rPr lang="ru-RU" sz="4000" dirty="0"/>
              <a:t> </a:t>
            </a:r>
            <a:r>
              <a:rPr lang="ru-RU" sz="4000" dirty="0" err="1"/>
              <a:t>аралығында</a:t>
            </a:r>
            <a:r>
              <a:rPr lang="ru-RU" sz="4000" dirty="0"/>
              <a:t> – </a:t>
            </a:r>
            <a:r>
              <a:rPr lang="ru-RU" sz="4000" dirty="0" err="1"/>
              <a:t>жазғы</a:t>
            </a:r>
            <a:r>
              <a:rPr lang="ru-RU" sz="4000" dirty="0"/>
              <a:t> </a:t>
            </a:r>
            <a:r>
              <a:rPr lang="ru-RU" sz="4000" dirty="0" err="1"/>
              <a:t>сауықтыру</a:t>
            </a:r>
            <a:r>
              <a:rPr lang="ru-RU" sz="4000" dirty="0"/>
              <a:t> </a:t>
            </a:r>
            <a:r>
              <a:rPr lang="ru-RU" sz="4000" dirty="0" err="1" smtClean="0"/>
              <a:t>кезеңі</a:t>
            </a:r>
            <a:endParaRPr lang="ru-RU" sz="4000" dirty="0"/>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900" b="1" i="1" u="none" strike="noStrike" kern="1200" cap="none" spc="0" normalizeH="0" baseline="0" noProof="0" dirty="0">
              <a:ln>
                <a:noFill/>
              </a:ln>
              <a:solidFill>
                <a:prstClr val="black"/>
              </a:solidFill>
              <a:effectLst/>
              <a:uLnTx/>
              <a:uFillTx/>
              <a:latin typeface="Calibri"/>
              <a:ea typeface="+mn-ea"/>
              <a:cs typeface="+mn-cs"/>
            </a:endParaRPr>
          </a:p>
          <a:p>
            <a:pPr marL="0" lvl="0" indent="0" algn="r">
              <a:buNone/>
              <a:defRPr/>
            </a:pPr>
            <a:r>
              <a:rPr kumimoji="0" lang="ru-RU" sz="2900" b="1" i="1" u="none" strike="noStrike" kern="1200" cap="none" spc="0" normalizeH="0" baseline="0" noProof="0" dirty="0" smtClean="0">
                <a:ln>
                  <a:noFill/>
                </a:ln>
                <a:solidFill>
                  <a:prstClr val="black"/>
                </a:solidFill>
                <a:effectLst/>
                <a:highlight>
                  <a:srgbClr val="00FFFF"/>
                </a:highlight>
                <a:uLnTx/>
                <a:uFillTx/>
                <a:latin typeface="Calibri"/>
                <a:ea typeface="+mn-ea"/>
                <a:cs typeface="+mn-cs"/>
              </a:rPr>
              <a:t>ҚР БҒМ №</a:t>
            </a:r>
            <a:r>
              <a:rPr lang="ru-RU" sz="2900" b="1" i="1" dirty="0" smtClean="0">
                <a:solidFill>
                  <a:prstClr val="black"/>
                </a:solidFill>
                <a:highlight>
                  <a:srgbClr val="00FFFF"/>
                </a:highlight>
              </a:rPr>
              <a:t>595 </a:t>
            </a:r>
            <a:r>
              <a:rPr lang="ru-RU" sz="2900" b="1" i="1" dirty="0" err="1" smtClean="0">
                <a:solidFill>
                  <a:prstClr val="black"/>
                </a:solidFill>
                <a:highlight>
                  <a:srgbClr val="00FFFF"/>
                </a:highlight>
              </a:rPr>
              <a:t>бұйрығы</a:t>
            </a:r>
            <a:endParaRPr kumimoji="0" lang="ru-RU" sz="2900" b="1" i="1" u="none" strike="noStrike" kern="1200" cap="none" spc="0" normalizeH="0" baseline="0" noProof="0" dirty="0">
              <a:ln>
                <a:noFill/>
              </a:ln>
              <a:solidFill>
                <a:prstClr val="black"/>
              </a:solidFill>
              <a:effectLst/>
              <a:highlight>
                <a:srgbClr val="00FFFF"/>
              </a:highlight>
              <a:uLnTx/>
              <a:uFillTx/>
              <a:latin typeface="Calibri"/>
              <a:ea typeface="+mn-ea"/>
              <a:cs typeface="+mn-cs"/>
            </a:endParaRPr>
          </a:p>
          <a:p>
            <a:pPr marL="0" indent="0" algn="just">
              <a:buNone/>
            </a:pPr>
            <a:endParaRPr lang="x-none" dirty="0">
              <a:latin typeface="Arial" panose="020B0604020202020204" pitchFamily="34" charset="0"/>
              <a:cs typeface="Arial" panose="020B0604020202020204" pitchFamily="34" charset="0"/>
            </a:endParaRPr>
          </a:p>
        </p:txBody>
      </p:sp>
      <p:sp>
        <p:nvSpPr>
          <p:cNvPr id="4" name="Объект 3">
            <a:extLst>
              <a:ext uri="{FF2B5EF4-FFF2-40B4-BE49-F238E27FC236}">
                <a16:creationId xmlns:a16="http://schemas.microsoft.com/office/drawing/2014/main" xmlns="" id="{EDE28334-8E32-1C84-7E61-CB4765961950}"/>
              </a:ext>
            </a:extLst>
          </p:cNvPr>
          <p:cNvSpPr>
            <a:spLocks noGrp="1"/>
          </p:cNvSpPr>
          <p:nvPr>
            <p:ph sz="half" idx="2"/>
          </p:nvPr>
        </p:nvSpPr>
        <p:spPr/>
        <p:txBody>
          <a:bodyPr>
            <a:normAutofit fontScale="62500" lnSpcReduction="20000"/>
          </a:bodyPr>
          <a:lstStyle/>
          <a:p>
            <a:pPr marL="0" indent="0" algn="just">
              <a:buNone/>
            </a:pPr>
            <a:r>
              <a:rPr lang="ru-RU" sz="3400" b="1" dirty="0" smtClean="0"/>
              <a:t>МЕКТЕПАЛДЫ ДАЯРЛЫҚ СЫНЫПТАРЫНДА ТӘРБИЕЛЕУ-БІЛІМ БЕРУ ПРОЦЕСІ: В </a:t>
            </a:r>
            <a:r>
              <a:rPr lang="ru-RU" sz="3400" b="1" dirty="0"/>
              <a:t>КЛАССАХ ПРЕДШКОЛЬНОЙ ПОДГОТОВКИ ВОСПИТАТЕЛЬНО-ОБРАЗОВАТЕЛЬНЫЙ ПРОЦЕСС ОСУЩЕСТВЛЯЕТСЯ:</a:t>
            </a:r>
          </a:p>
          <a:p>
            <a:pPr marL="0" indent="0" algn="just">
              <a:buNone/>
            </a:pPr>
            <a:r>
              <a:rPr lang="ru-RU" sz="3300" dirty="0"/>
              <a:t> </a:t>
            </a:r>
            <a:r>
              <a:rPr lang="ru-RU" sz="3300" i="1" dirty="0"/>
              <a:t>1 </a:t>
            </a:r>
            <a:r>
              <a:rPr lang="ru-RU" sz="3300" i="1" dirty="0" err="1"/>
              <a:t>қыркүйектен</a:t>
            </a:r>
            <a:r>
              <a:rPr lang="ru-RU" sz="3300" i="1" dirty="0"/>
              <a:t> </a:t>
            </a:r>
            <a:r>
              <a:rPr lang="ru-RU" sz="3300" i="1" dirty="0" err="1"/>
              <a:t>бастап</a:t>
            </a:r>
            <a:r>
              <a:rPr lang="ru-RU" sz="3300" i="1" dirty="0"/>
              <a:t> 25 </a:t>
            </a:r>
            <a:r>
              <a:rPr lang="ru-RU" sz="3300" i="1" dirty="0" err="1"/>
              <a:t>мамырға</a:t>
            </a:r>
            <a:r>
              <a:rPr lang="ru-RU" sz="3300" i="1" dirty="0"/>
              <a:t> </a:t>
            </a:r>
            <a:r>
              <a:rPr lang="ru-RU" sz="3300" i="1" dirty="0" err="1"/>
              <a:t>дейін</a:t>
            </a:r>
            <a:r>
              <a:rPr lang="ru-RU" sz="3300" i="1" dirty="0"/>
              <a:t> </a:t>
            </a:r>
            <a:r>
              <a:rPr lang="ru-RU" sz="3300" i="1" dirty="0" err="1"/>
              <a:t>жүзеге</a:t>
            </a:r>
            <a:r>
              <a:rPr lang="ru-RU" sz="3300" i="1" dirty="0"/>
              <a:t> </a:t>
            </a:r>
            <a:r>
              <a:rPr lang="ru-RU" sz="3300" i="1" dirty="0" err="1"/>
              <a:t>асырылады</a:t>
            </a:r>
            <a:r>
              <a:rPr lang="ru-RU" sz="3300" i="1" dirty="0"/>
              <a:t> (Мектепке дейінгі </a:t>
            </a:r>
            <a:r>
              <a:rPr lang="ru-RU" sz="3300" i="1" dirty="0" err="1"/>
              <a:t>тәрбие</a:t>
            </a:r>
            <a:r>
              <a:rPr lang="ru-RU" sz="3300" i="1" dirty="0"/>
              <a:t> мен </a:t>
            </a:r>
            <a:r>
              <a:rPr lang="ru-RU" sz="3300" i="1" dirty="0" err="1"/>
              <a:t>оқытудың</a:t>
            </a:r>
            <a:r>
              <a:rPr lang="ru-RU" sz="3300" i="1" dirty="0"/>
              <a:t> </a:t>
            </a:r>
            <a:r>
              <a:rPr lang="ru-RU" sz="3300" i="1" dirty="0" err="1"/>
              <a:t>үлгілік</a:t>
            </a:r>
            <a:r>
              <a:rPr lang="ru-RU" sz="3300" i="1" dirty="0"/>
              <a:t> </a:t>
            </a:r>
            <a:r>
              <a:rPr lang="ru-RU" sz="3300" i="1" dirty="0" err="1"/>
              <a:t>бағдарламасының</a:t>
            </a:r>
            <a:r>
              <a:rPr lang="ru-RU" sz="3300" i="1" dirty="0"/>
              <a:t> </a:t>
            </a:r>
            <a:r>
              <a:rPr lang="ru-RU" sz="3300" i="1" dirty="0" err="1"/>
              <a:t>мазмұнын</a:t>
            </a:r>
            <a:r>
              <a:rPr lang="ru-RU" sz="3300" i="1" dirty="0"/>
              <a:t> </a:t>
            </a:r>
            <a:r>
              <a:rPr lang="ru-RU" sz="3300" i="1" dirty="0" err="1"/>
              <a:t>меңгеру</a:t>
            </a:r>
            <a:r>
              <a:rPr lang="ru-RU" sz="3300" i="1" dirty="0"/>
              <a:t> </a:t>
            </a:r>
            <a:r>
              <a:rPr lang="ru-RU" sz="3300" i="1" dirty="0" err="1"/>
              <a:t>кезеңі</a:t>
            </a:r>
            <a:r>
              <a:rPr lang="ru-RU" sz="3300" dirty="0" smtClean="0"/>
              <a:t>). </a:t>
            </a:r>
          </a:p>
          <a:p>
            <a:pPr marL="0" indent="0" algn="just">
              <a:buNone/>
            </a:pPr>
            <a:r>
              <a:rPr lang="ru-RU" sz="3700" dirty="0" err="1" smtClean="0"/>
              <a:t>Оқу</a:t>
            </a:r>
            <a:r>
              <a:rPr lang="ru-RU" sz="3700" dirty="0" smtClean="0"/>
              <a:t> </a:t>
            </a:r>
            <a:r>
              <a:rPr lang="ru-RU" sz="3700" dirty="0" err="1" smtClean="0"/>
              <a:t>жылы</a:t>
            </a:r>
            <a:r>
              <a:rPr lang="ru-RU" sz="3700" dirty="0" smtClean="0"/>
              <a:t> </a:t>
            </a:r>
            <a:r>
              <a:rPr lang="ru-RU" sz="3700" dirty="0" err="1" smtClean="0"/>
              <a:t>бойы</a:t>
            </a:r>
            <a:r>
              <a:rPr lang="ru-RU" sz="3700" dirty="0" smtClean="0"/>
              <a:t> каникул </a:t>
            </a:r>
            <a:r>
              <a:rPr lang="ru-RU" sz="3700" dirty="0" err="1"/>
              <a:t>күндері</a:t>
            </a:r>
            <a:r>
              <a:rPr lang="ru-RU" sz="3700" dirty="0"/>
              <a:t> </a:t>
            </a:r>
            <a:r>
              <a:rPr lang="ru-RU" sz="3700" dirty="0" err="1"/>
              <a:t>мектептердің</a:t>
            </a:r>
            <a:r>
              <a:rPr lang="ru-RU" sz="3700" dirty="0"/>
              <a:t> </a:t>
            </a:r>
            <a:r>
              <a:rPr lang="ru-RU" sz="3700" dirty="0" err="1"/>
              <a:t>ішкі</a:t>
            </a:r>
            <a:r>
              <a:rPr lang="ru-RU" sz="3700" dirty="0"/>
              <a:t> </a:t>
            </a:r>
            <a:r>
              <a:rPr lang="ru-RU" sz="3700" dirty="0" err="1"/>
              <a:t>тәртіп</a:t>
            </a:r>
            <a:r>
              <a:rPr lang="ru-RU" sz="3700" dirty="0"/>
              <a:t> </a:t>
            </a:r>
            <a:r>
              <a:rPr lang="ru-RU" sz="3700" dirty="0" err="1"/>
              <a:t>ережелеріне</a:t>
            </a:r>
            <a:r>
              <a:rPr lang="ru-RU" sz="3700" dirty="0"/>
              <a:t> </a:t>
            </a:r>
            <a:r>
              <a:rPr lang="ru-RU" sz="3700" dirty="0" err="1"/>
              <a:t>сәйкес</a:t>
            </a:r>
            <a:r>
              <a:rPr lang="ru-RU" sz="3700" dirty="0"/>
              <a:t> </a:t>
            </a:r>
            <a:r>
              <a:rPr lang="ru-RU" sz="3700" dirty="0" err="1" smtClean="0"/>
              <a:t>белгіленеді</a:t>
            </a:r>
            <a:endParaRPr lang="ru-RU" sz="3700" dirty="0"/>
          </a:p>
          <a:p>
            <a:pPr marL="0" indent="0" algn="just">
              <a:buNone/>
            </a:pPr>
            <a:endParaRPr lang="ru-RU" dirty="0"/>
          </a:p>
          <a:p>
            <a:pPr marL="0" indent="0" algn="r">
              <a:buNone/>
            </a:pPr>
            <a:r>
              <a:rPr lang="ru-RU" b="1" i="1" dirty="0">
                <a:highlight>
                  <a:srgbClr val="00FFFF"/>
                </a:highlight>
              </a:rPr>
              <a:t>ҚР БҒМ №595 </a:t>
            </a:r>
            <a:r>
              <a:rPr lang="ru-RU" b="1" i="1" dirty="0" err="1">
                <a:highlight>
                  <a:srgbClr val="00FFFF"/>
                </a:highlight>
              </a:rPr>
              <a:t>бұйрығы</a:t>
            </a:r>
            <a:endParaRPr lang="ru-RU" b="1" i="1" dirty="0">
              <a:highlight>
                <a:srgbClr val="00FFFF"/>
              </a:highlight>
            </a:endParaRPr>
          </a:p>
          <a:p>
            <a:pPr marL="0" indent="0" algn="just">
              <a:buNone/>
            </a:pPr>
            <a:endParaRPr lang="x-none" dirty="0"/>
          </a:p>
        </p:txBody>
      </p:sp>
    </p:spTree>
    <p:extLst>
      <p:ext uri="{BB962C8B-B14F-4D97-AF65-F5344CB8AC3E}">
        <p14:creationId xmlns:p14="http://schemas.microsoft.com/office/powerpoint/2010/main" val="1305827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1AFDAF-99A2-9C3A-70B6-505C977EEDF6}"/>
              </a:ext>
            </a:extLst>
          </p:cNvPr>
          <p:cNvSpPr>
            <a:spLocks noGrp="1"/>
          </p:cNvSpPr>
          <p:nvPr>
            <p:ph type="title"/>
          </p:nvPr>
        </p:nvSpPr>
        <p:spPr>
          <a:xfrm>
            <a:off x="268014" y="191705"/>
            <a:ext cx="10515600" cy="722696"/>
          </a:xfrm>
        </p:spPr>
        <p:txBody>
          <a:bodyPr>
            <a:normAutofit/>
          </a:bodyPr>
          <a:lstStyle/>
          <a:p>
            <a:r>
              <a:rPr lang="ru-RU" sz="3600" b="1" dirty="0" smtClean="0"/>
              <a:t>ОҚЫТУ МЕРЗІМІНЕ ҚОЙЫЛАТЫН ТАЛАПТАР</a:t>
            </a:r>
            <a:endParaRPr lang="x-none" sz="3600" b="1" dirty="0"/>
          </a:p>
        </p:txBody>
      </p:sp>
      <p:sp>
        <p:nvSpPr>
          <p:cNvPr id="3" name="Объект 2">
            <a:extLst>
              <a:ext uri="{FF2B5EF4-FFF2-40B4-BE49-F238E27FC236}">
                <a16:creationId xmlns:a16="http://schemas.microsoft.com/office/drawing/2014/main" xmlns="" id="{3C076A38-4031-D77E-C394-570385AAAEE6}"/>
              </a:ext>
            </a:extLst>
          </p:cNvPr>
          <p:cNvSpPr>
            <a:spLocks noGrp="1"/>
          </p:cNvSpPr>
          <p:nvPr>
            <p:ph sz="half" idx="1"/>
          </p:nvPr>
        </p:nvSpPr>
        <p:spPr>
          <a:xfrm>
            <a:off x="268014" y="1825625"/>
            <a:ext cx="5344510" cy="4351338"/>
          </a:xfrm>
        </p:spPr>
        <p:txBody>
          <a:bodyPr>
            <a:normAutofit fontScale="85000" lnSpcReduction="10000"/>
          </a:bodyPr>
          <a:lstStyle/>
          <a:p>
            <a:pPr algn="just">
              <a:lnSpc>
                <a:spcPct val="107000"/>
              </a:lnSpc>
              <a:spcAft>
                <a:spcPts val="800"/>
              </a:spcAft>
              <a:buFont typeface="Wingdings" panose="05000000000000000000" pitchFamily="2" charset="2"/>
              <a:buChar char="q"/>
              <a:tabLst>
                <a:tab pos="5940425" algn="l"/>
              </a:tabLst>
            </a:pPr>
            <a:r>
              <a:rPr lang="ru-RU" b="1" dirty="0" smtClean="0">
                <a:latin typeface="Arial" panose="020B0604020202020204" pitchFamily="34" charset="0"/>
                <a:ea typeface="Calibri" panose="020F0502020204030204" pitchFamily="34" charset="0"/>
                <a:cs typeface="Arial" panose="020B0604020202020204" pitchFamily="34" charset="0"/>
              </a:rPr>
              <a:t> </a:t>
            </a:r>
            <a:r>
              <a:rPr lang="ru-RU" b="1" dirty="0" err="1" smtClean="0">
                <a:latin typeface="Arial" panose="020B0604020202020204" pitchFamily="34" charset="0"/>
                <a:ea typeface="Calibri" panose="020F0502020204030204" pitchFamily="34" charset="0"/>
                <a:cs typeface="Arial" panose="020B0604020202020204" pitchFamily="34" charset="0"/>
              </a:rPr>
              <a:t>Жас</a:t>
            </a:r>
            <a:r>
              <a:rPr lang="ru-RU" b="1" dirty="0" smtClean="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кезеңдері</a:t>
            </a:r>
            <a:r>
              <a:rPr lang="ru-RU" b="1"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мынадай</a:t>
            </a:r>
            <a:r>
              <a:rPr lang="ru-RU" b="1" dirty="0">
                <a:latin typeface="Arial" panose="020B0604020202020204" pitchFamily="34" charset="0"/>
                <a:ea typeface="Calibri" panose="020F0502020204030204" pitchFamily="34" charset="0"/>
                <a:cs typeface="Arial" panose="020B0604020202020204" pitchFamily="34" charset="0"/>
              </a:rPr>
              <a:t>:</a:t>
            </a:r>
            <a:endParaRPr lang="x-none" sz="20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
              <a:tabLst>
                <a:tab pos="5940425" algn="l"/>
              </a:tabLst>
            </a:pPr>
            <a:r>
              <a:rPr lang="ru-RU" dirty="0" err="1">
                <a:latin typeface="Arial" panose="020B0604020202020204" pitchFamily="34" charset="0"/>
                <a:ea typeface="Calibri" panose="020F0502020204030204" pitchFamily="34" charset="0"/>
                <a:cs typeface="Arial" panose="020B0604020202020204" pitchFamily="34" charset="0"/>
              </a:rPr>
              <a:t>бөбек</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жасы</a:t>
            </a:r>
            <a:r>
              <a:rPr lang="ru-RU" dirty="0">
                <a:latin typeface="Arial" panose="020B0604020202020204" pitchFamily="34" charset="0"/>
                <a:ea typeface="Calibri" panose="020F0502020204030204" pitchFamily="34" charset="0"/>
                <a:cs typeface="Arial" panose="020B0604020202020204" pitchFamily="34" charset="0"/>
              </a:rPr>
              <a:t> – 0 (</a:t>
            </a:r>
            <a:r>
              <a:rPr lang="ru-RU" dirty="0" err="1">
                <a:latin typeface="Arial" panose="020B0604020202020204" pitchFamily="34" charset="0"/>
                <a:ea typeface="Calibri" panose="020F0502020204030204" pitchFamily="34" charset="0"/>
                <a:cs typeface="Arial" panose="020B0604020202020204" pitchFamily="34" charset="0"/>
              </a:rPr>
              <a:t>жаңа</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туған</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балалар</a:t>
            </a:r>
            <a:r>
              <a:rPr lang="ru-RU" dirty="0">
                <a:latin typeface="Arial" panose="020B0604020202020204" pitchFamily="34" charset="0"/>
                <a:ea typeface="Calibri" panose="020F0502020204030204" pitchFamily="34" charset="0"/>
                <a:cs typeface="Arial" panose="020B0604020202020204" pitchFamily="34" charset="0"/>
              </a:rPr>
              <a:t> ) – 2 </a:t>
            </a:r>
            <a:r>
              <a:rPr lang="ru-RU" dirty="0" err="1">
                <a:latin typeface="Arial" panose="020B0604020202020204" pitchFamily="34" charset="0"/>
                <a:ea typeface="Calibri" panose="020F0502020204030204" pitchFamily="34" charset="0"/>
                <a:cs typeface="Arial" panose="020B0604020202020204" pitchFamily="34" charset="0"/>
              </a:rPr>
              <a:t>жастағы</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smtClean="0">
                <a:latin typeface="Arial" panose="020B0604020202020204" pitchFamily="34" charset="0"/>
                <a:ea typeface="Calibri" panose="020F0502020204030204" pitchFamily="34" charset="0"/>
                <a:cs typeface="Arial" panose="020B0604020202020204" pitchFamily="34" charset="0"/>
              </a:rPr>
              <a:t>балалар</a:t>
            </a:r>
            <a:r>
              <a:rPr lang="ru-RU" sz="2800" dirty="0" smtClean="0">
                <a:effectLst/>
                <a:latin typeface="Arial" panose="020B0604020202020204" pitchFamily="34" charset="0"/>
                <a:ea typeface="Calibri" panose="020F0502020204030204" pitchFamily="34" charset="0"/>
                <a:cs typeface="Arial" panose="020B0604020202020204" pitchFamily="34" charset="0"/>
              </a:rPr>
              <a:t>;</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
              <a:tabLst>
                <a:tab pos="5940425" algn="l"/>
              </a:tabLst>
            </a:pPr>
            <a:r>
              <a:rPr lang="ru-RU" dirty="0" err="1">
                <a:latin typeface="Arial" panose="020B0604020202020204" pitchFamily="34" charset="0"/>
                <a:ea typeface="Calibri" panose="020F0502020204030204" pitchFamily="34" charset="0"/>
                <a:cs typeface="Arial" panose="020B0604020202020204" pitchFamily="34" charset="0"/>
              </a:rPr>
              <a:t>мектепке</a:t>
            </a:r>
            <a:r>
              <a:rPr lang="ru-RU" dirty="0">
                <a:latin typeface="Arial" panose="020B0604020202020204" pitchFamily="34" charset="0"/>
                <a:ea typeface="Calibri" panose="020F0502020204030204" pitchFamily="34" charset="0"/>
                <a:cs typeface="Arial" panose="020B0604020202020204" pitchFamily="34" charset="0"/>
              </a:rPr>
              <a:t> дейінгі </a:t>
            </a:r>
            <a:r>
              <a:rPr lang="ru-RU" dirty="0" err="1">
                <a:latin typeface="Arial" panose="020B0604020202020204" pitchFamily="34" charset="0"/>
                <a:ea typeface="Calibri" panose="020F0502020204030204" pitchFamily="34" charset="0"/>
                <a:cs typeface="Arial" panose="020B0604020202020204" pitchFamily="34" charset="0"/>
              </a:rPr>
              <a:t>жас</a:t>
            </a:r>
            <a:r>
              <a:rPr lang="ru-RU" dirty="0">
                <a:latin typeface="Arial" panose="020B0604020202020204" pitchFamily="34" charset="0"/>
                <a:ea typeface="Calibri" panose="020F0502020204030204" pitchFamily="34" charset="0"/>
                <a:cs typeface="Arial" panose="020B0604020202020204" pitchFamily="34" charset="0"/>
              </a:rPr>
              <a:t> – 3-5 </a:t>
            </a:r>
            <a:r>
              <a:rPr lang="ru-RU" dirty="0" err="1">
                <a:latin typeface="Arial" panose="020B0604020202020204" pitchFamily="34" charset="0"/>
                <a:ea typeface="Calibri" panose="020F0502020204030204" pitchFamily="34" charset="0"/>
                <a:cs typeface="Arial" panose="020B0604020202020204" pitchFamily="34" charset="0"/>
              </a:rPr>
              <a:t>жастағы</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балалар</a:t>
            </a:r>
            <a:r>
              <a:rPr lang="ru-RU" dirty="0" smtClean="0">
                <a:latin typeface="Arial" panose="020B0604020202020204" pitchFamily="34" charset="0"/>
                <a:ea typeface="Calibri" panose="020F0502020204030204" pitchFamily="34" charset="0"/>
                <a:cs typeface="Arial" panose="020B0604020202020204" pitchFamily="34" charset="0"/>
              </a:rPr>
              <a:t>. </a:t>
            </a:r>
            <a:endParaRPr lang="x-none" dirty="0">
              <a:latin typeface="Arial" panose="020B0604020202020204" pitchFamily="34" charset="0"/>
              <a:cs typeface="Arial" panose="020B0604020202020204" pitchFamily="34" charset="0"/>
            </a:endParaRPr>
          </a:p>
        </p:txBody>
      </p:sp>
      <p:sp>
        <p:nvSpPr>
          <p:cNvPr id="4" name="Объект 3">
            <a:extLst>
              <a:ext uri="{FF2B5EF4-FFF2-40B4-BE49-F238E27FC236}">
                <a16:creationId xmlns:a16="http://schemas.microsoft.com/office/drawing/2014/main" xmlns="" id="{B4D4EBB6-E5E4-9CAE-1918-866EBD00DFBE}"/>
              </a:ext>
            </a:extLst>
          </p:cNvPr>
          <p:cNvSpPr>
            <a:spLocks noGrp="1"/>
          </p:cNvSpPr>
          <p:nvPr>
            <p:ph sz="half" idx="2"/>
          </p:nvPr>
        </p:nvSpPr>
        <p:spPr>
          <a:xfrm>
            <a:off x="6172200" y="1825625"/>
            <a:ext cx="5751786" cy="4351338"/>
          </a:xfrm>
        </p:spPr>
        <p:txBody>
          <a:bodyPr>
            <a:normAutofit fontScale="85000" lnSpcReduction="10000"/>
          </a:bodyPr>
          <a:lstStyle/>
          <a:p>
            <a:pPr algn="just">
              <a:buFont typeface="Wingdings" panose="05000000000000000000" pitchFamily="2" charset="2"/>
              <a:buChar char="q"/>
            </a:pPr>
            <a:r>
              <a:rPr lang="ru-RU" sz="3200" b="1" dirty="0"/>
              <a:t> </a:t>
            </a:r>
            <a:r>
              <a:rPr lang="ru-RU" sz="3200" b="1" dirty="0" err="1" smtClean="0"/>
              <a:t>Топтардың</a:t>
            </a:r>
            <a:r>
              <a:rPr lang="ru-RU" sz="3200" b="1" dirty="0" smtClean="0"/>
              <a:t> </a:t>
            </a:r>
            <a:r>
              <a:rPr lang="ru-RU" sz="3200" b="1" dirty="0" err="1" smtClean="0"/>
              <a:t>жасақталуы</a:t>
            </a:r>
            <a:r>
              <a:rPr lang="ru-RU" sz="3500" b="1" dirty="0" smtClean="0"/>
              <a:t> </a:t>
            </a:r>
            <a:endParaRPr lang="ru-RU" sz="3500" b="1" dirty="0"/>
          </a:p>
          <a:p>
            <a:pPr marL="0" indent="0" algn="just">
              <a:buNone/>
            </a:pPr>
            <a:r>
              <a:rPr lang="ru-RU" sz="3200" i="1" dirty="0" smtClean="0"/>
              <a:t>(</a:t>
            </a:r>
            <a:r>
              <a:rPr lang="kk-KZ" sz="3200" dirty="0" smtClean="0"/>
              <a:t>балалардың </a:t>
            </a:r>
            <a:r>
              <a:rPr lang="ru-RU" sz="3200" i="1" dirty="0" err="1" smtClean="0"/>
              <a:t>күнтізбелік</a:t>
            </a:r>
            <a:r>
              <a:rPr lang="ru-RU" sz="3200" i="1" dirty="0" smtClean="0"/>
              <a:t> </a:t>
            </a:r>
            <a:r>
              <a:rPr lang="ru-RU" sz="3200" i="1" dirty="0" err="1"/>
              <a:t>жылдағы</a:t>
            </a:r>
            <a:r>
              <a:rPr lang="ru-RU" sz="3200" i="1" dirty="0"/>
              <a:t> </a:t>
            </a:r>
            <a:r>
              <a:rPr lang="ru-RU" sz="3200" i="1" dirty="0" err="1"/>
              <a:t>толық</a:t>
            </a:r>
            <a:r>
              <a:rPr lang="ru-RU" sz="3200" i="1" dirty="0"/>
              <a:t> </a:t>
            </a:r>
            <a:r>
              <a:rPr lang="ru-RU" sz="3200" i="1" dirty="0" err="1"/>
              <a:t>жасын</a:t>
            </a:r>
            <a:r>
              <a:rPr lang="ru-RU" sz="3200" i="1" dirty="0"/>
              <a:t> </a:t>
            </a:r>
            <a:r>
              <a:rPr lang="ru-RU" sz="3200" i="1" dirty="0" err="1"/>
              <a:t>ескере</a:t>
            </a:r>
            <a:r>
              <a:rPr lang="ru-RU" sz="3200" i="1" dirty="0"/>
              <a:t> </a:t>
            </a:r>
            <a:r>
              <a:rPr lang="ru-RU" sz="3200" i="1" dirty="0" smtClean="0"/>
              <a:t>отырып):</a:t>
            </a:r>
            <a:endParaRPr lang="ru-RU" sz="3200" i="1" dirty="0"/>
          </a:p>
          <a:p>
            <a:pPr>
              <a:buFont typeface="Wingdings" panose="05000000000000000000" pitchFamily="2" charset="2"/>
              <a:buChar char="§"/>
            </a:pPr>
            <a:r>
              <a:rPr lang="ru-RU" sz="3200" dirty="0" err="1"/>
              <a:t>ерте</a:t>
            </a:r>
            <a:r>
              <a:rPr lang="ru-RU" sz="3200" dirty="0"/>
              <a:t> </a:t>
            </a:r>
            <a:r>
              <a:rPr lang="ru-RU" sz="3200" dirty="0" err="1"/>
              <a:t>жас</a:t>
            </a:r>
            <a:r>
              <a:rPr lang="ru-RU" sz="3200" dirty="0"/>
              <a:t> </a:t>
            </a:r>
            <a:r>
              <a:rPr lang="ru-RU" sz="3200" dirty="0" err="1"/>
              <a:t>тобы</a:t>
            </a:r>
            <a:r>
              <a:rPr lang="ru-RU" sz="3200" dirty="0"/>
              <a:t> – 1 </a:t>
            </a:r>
            <a:r>
              <a:rPr lang="ru-RU" sz="3200" dirty="0" err="1"/>
              <a:t>жастағы</a:t>
            </a:r>
            <a:r>
              <a:rPr lang="ru-RU" sz="3200" dirty="0"/>
              <a:t> </a:t>
            </a:r>
            <a:r>
              <a:rPr lang="ru-RU" sz="3200" dirty="0" err="1"/>
              <a:t>балалар</a:t>
            </a:r>
            <a:r>
              <a:rPr lang="ru-RU" sz="3200" dirty="0" smtClean="0"/>
              <a:t>; </a:t>
            </a:r>
          </a:p>
          <a:p>
            <a:pPr>
              <a:buFont typeface="Wingdings" panose="05000000000000000000" pitchFamily="2" charset="2"/>
              <a:buChar char="§"/>
            </a:pPr>
            <a:r>
              <a:rPr lang="ru-RU" sz="3200" dirty="0" err="1"/>
              <a:t>кіші</a:t>
            </a:r>
            <a:r>
              <a:rPr lang="ru-RU" sz="3200" dirty="0"/>
              <a:t> топ – 2 </a:t>
            </a:r>
            <a:r>
              <a:rPr lang="ru-RU" sz="3200" dirty="0" err="1"/>
              <a:t>жастағы</a:t>
            </a:r>
            <a:r>
              <a:rPr lang="ru-RU" sz="3200" dirty="0"/>
              <a:t> </a:t>
            </a:r>
            <a:r>
              <a:rPr lang="ru-RU" sz="3200" dirty="0" err="1" smtClean="0"/>
              <a:t>балалар</a:t>
            </a:r>
            <a:r>
              <a:rPr lang="ru-RU" sz="3200" dirty="0" smtClean="0"/>
              <a:t>; младшая группа –дети 2-х лет</a:t>
            </a:r>
          </a:p>
          <a:p>
            <a:pPr>
              <a:buFont typeface="Wingdings" panose="05000000000000000000" pitchFamily="2" charset="2"/>
              <a:buChar char="§"/>
            </a:pPr>
            <a:r>
              <a:rPr lang="ru-RU" sz="3200" dirty="0" err="1"/>
              <a:t>ортаңғы</a:t>
            </a:r>
            <a:r>
              <a:rPr lang="ru-RU" sz="3200" dirty="0"/>
              <a:t> топ – 3 </a:t>
            </a:r>
            <a:r>
              <a:rPr lang="ru-RU" sz="3200" dirty="0" err="1"/>
              <a:t>жастағы</a:t>
            </a:r>
            <a:r>
              <a:rPr lang="ru-RU" sz="3200" dirty="0"/>
              <a:t> </a:t>
            </a:r>
            <a:r>
              <a:rPr lang="ru-RU" sz="3200" dirty="0" err="1"/>
              <a:t>балалар</a:t>
            </a:r>
            <a:r>
              <a:rPr lang="ru-RU" sz="3200" dirty="0" smtClean="0"/>
              <a:t>; </a:t>
            </a:r>
          </a:p>
          <a:p>
            <a:pPr>
              <a:buFont typeface="Wingdings" panose="05000000000000000000" pitchFamily="2" charset="2"/>
              <a:buChar char="§"/>
            </a:pPr>
            <a:r>
              <a:rPr lang="ru-RU" sz="3200" dirty="0" err="1"/>
              <a:t>ересек</a:t>
            </a:r>
            <a:r>
              <a:rPr lang="ru-RU" sz="3200" dirty="0"/>
              <a:t> топ – 4 </a:t>
            </a:r>
            <a:r>
              <a:rPr lang="ru-RU" sz="3200" dirty="0" err="1"/>
              <a:t>жастағы</a:t>
            </a:r>
            <a:r>
              <a:rPr lang="ru-RU" sz="3200" dirty="0"/>
              <a:t> </a:t>
            </a:r>
            <a:r>
              <a:rPr lang="ru-RU" sz="3200" dirty="0" err="1"/>
              <a:t>балалар</a:t>
            </a:r>
            <a:r>
              <a:rPr lang="ru-RU" sz="3200" dirty="0" smtClean="0"/>
              <a:t>; </a:t>
            </a:r>
          </a:p>
          <a:p>
            <a:pPr>
              <a:buFont typeface="Wingdings" panose="05000000000000000000" pitchFamily="2" charset="2"/>
              <a:buChar char="§"/>
            </a:pPr>
            <a:r>
              <a:rPr lang="ru-RU" sz="3200" dirty="0" err="1"/>
              <a:t>мектепалды</a:t>
            </a:r>
            <a:r>
              <a:rPr lang="ru-RU" sz="3200" dirty="0"/>
              <a:t> </a:t>
            </a:r>
            <a:r>
              <a:rPr lang="ru-RU" sz="3200" dirty="0" smtClean="0"/>
              <a:t>топ/</a:t>
            </a:r>
            <a:r>
              <a:rPr lang="ru-RU" sz="3200" dirty="0" err="1" smtClean="0"/>
              <a:t>мектепалды</a:t>
            </a:r>
            <a:r>
              <a:rPr lang="ru-RU" sz="3200" dirty="0" smtClean="0"/>
              <a:t> </a:t>
            </a:r>
            <a:r>
              <a:rPr lang="ru-RU" sz="3200" dirty="0" err="1"/>
              <a:t>сынып</a:t>
            </a:r>
            <a:r>
              <a:rPr lang="ru-RU" sz="3200" dirty="0"/>
              <a:t> – 5 </a:t>
            </a:r>
            <a:r>
              <a:rPr lang="ru-RU" sz="3200" dirty="0" err="1"/>
              <a:t>жастағы</a:t>
            </a:r>
            <a:r>
              <a:rPr lang="ru-RU" sz="3200" dirty="0"/>
              <a:t> </a:t>
            </a:r>
            <a:r>
              <a:rPr lang="ru-RU" sz="3200" dirty="0" err="1" smtClean="0"/>
              <a:t>балалар</a:t>
            </a:r>
            <a:endParaRPr lang="ru-RU" sz="3200" dirty="0"/>
          </a:p>
          <a:p>
            <a:pPr marL="0" indent="0">
              <a:buNone/>
            </a:pPr>
            <a:endParaRPr lang="x-none" sz="3200" dirty="0"/>
          </a:p>
        </p:txBody>
      </p:sp>
    </p:spTree>
    <p:extLst>
      <p:ext uri="{BB962C8B-B14F-4D97-AF65-F5344CB8AC3E}">
        <p14:creationId xmlns:p14="http://schemas.microsoft.com/office/powerpoint/2010/main" val="765662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1AFDAF-99A2-9C3A-70B6-505C977EEDF6}"/>
              </a:ext>
            </a:extLst>
          </p:cNvPr>
          <p:cNvSpPr>
            <a:spLocks noGrp="1"/>
          </p:cNvSpPr>
          <p:nvPr>
            <p:ph type="title"/>
          </p:nvPr>
        </p:nvSpPr>
        <p:spPr>
          <a:xfrm>
            <a:off x="134007" y="175940"/>
            <a:ext cx="11923986" cy="722696"/>
          </a:xfrm>
        </p:spPr>
        <p:txBody>
          <a:bodyPr>
            <a:noAutofit/>
          </a:bodyPr>
          <a:lstStyle/>
          <a:p>
            <a:pPr algn="ctr"/>
            <a:r>
              <a:rPr lang="ru-RU" sz="3200" b="1" dirty="0"/>
              <a:t>ЗАТТЫҚ-КЕҢІСТІКТІК ДАМЫТУШЫ	ОРТАНЫ ҰЙЫМДАСТЫРУҒА ҚОЙЫЛАТЫН </a:t>
            </a:r>
            <a:r>
              <a:rPr lang="ru-RU" sz="3200" b="1" dirty="0" smtClean="0"/>
              <a:t>ТАЛАПТАР</a:t>
            </a:r>
            <a:endParaRPr lang="x-none" sz="3200" b="1" dirty="0"/>
          </a:p>
        </p:txBody>
      </p:sp>
      <p:sp>
        <p:nvSpPr>
          <p:cNvPr id="4" name="Объект 3">
            <a:extLst>
              <a:ext uri="{FF2B5EF4-FFF2-40B4-BE49-F238E27FC236}">
                <a16:creationId xmlns:a16="http://schemas.microsoft.com/office/drawing/2014/main" xmlns="" id="{B4D4EBB6-E5E4-9CAE-1918-866EBD00DFBE}"/>
              </a:ext>
            </a:extLst>
          </p:cNvPr>
          <p:cNvSpPr>
            <a:spLocks noGrp="1"/>
          </p:cNvSpPr>
          <p:nvPr>
            <p:ph sz="half" idx="2"/>
          </p:nvPr>
        </p:nvSpPr>
        <p:spPr>
          <a:xfrm>
            <a:off x="5722883" y="1463018"/>
            <a:ext cx="6063051" cy="4351338"/>
          </a:xfrm>
        </p:spPr>
        <p:txBody>
          <a:bodyPr>
            <a:normAutofit fontScale="92500" lnSpcReduction="10000"/>
          </a:bodyPr>
          <a:lstStyle/>
          <a:p>
            <a:pPr marL="0" indent="0" algn="just">
              <a:buNone/>
            </a:pPr>
            <a:r>
              <a:rPr lang="ru-RU" sz="3000" b="1" dirty="0" err="1"/>
              <a:t>Заттық-кеңістіктік</a:t>
            </a:r>
            <a:r>
              <a:rPr lang="ru-RU" sz="3000" b="1" dirty="0"/>
              <a:t> </a:t>
            </a:r>
            <a:r>
              <a:rPr lang="ru-RU" sz="3000" b="1" dirty="0" err="1"/>
              <a:t>дамытушы</a:t>
            </a:r>
            <a:r>
              <a:rPr lang="ru-RU" sz="3000" b="1" dirty="0"/>
              <a:t> </a:t>
            </a:r>
            <a:r>
              <a:rPr lang="ru-RU" sz="3000" b="1" dirty="0" err="1"/>
              <a:t>ортаға</a:t>
            </a:r>
            <a:r>
              <a:rPr lang="ru-RU" sz="3000" b="1" dirty="0"/>
              <a:t> </a:t>
            </a:r>
            <a:r>
              <a:rPr lang="ru-RU" sz="3000" b="1" dirty="0" err="1"/>
              <a:t>қойылатын</a:t>
            </a:r>
            <a:r>
              <a:rPr lang="ru-RU" sz="3000" b="1" dirty="0"/>
              <a:t> </a:t>
            </a:r>
            <a:r>
              <a:rPr lang="ru-RU" sz="3000" b="1" dirty="0" err="1"/>
              <a:t>жалпы</a:t>
            </a:r>
            <a:r>
              <a:rPr lang="ru-RU" sz="3000" b="1" dirty="0"/>
              <a:t> </a:t>
            </a:r>
            <a:r>
              <a:rPr lang="ru-RU" sz="3000" b="1" dirty="0" err="1"/>
              <a:t>талаптар</a:t>
            </a:r>
            <a:r>
              <a:rPr lang="ru-RU" sz="3000" b="1" dirty="0" smtClean="0"/>
              <a:t>:</a:t>
            </a:r>
            <a:endParaRPr lang="ru-RU" sz="600" b="1" dirty="0"/>
          </a:p>
          <a:p>
            <a:pPr algn="just">
              <a:buFont typeface="Wingdings" panose="05000000000000000000" pitchFamily="2" charset="2"/>
              <a:buChar char="§"/>
            </a:pPr>
            <a:r>
              <a:rPr lang="ru-RU" sz="3300" dirty="0" err="1" smtClean="0"/>
              <a:t>қауіпсіз</a:t>
            </a:r>
            <a:r>
              <a:rPr lang="ru-RU" sz="3300" dirty="0" smtClean="0"/>
              <a:t> </a:t>
            </a:r>
          </a:p>
          <a:p>
            <a:pPr algn="just">
              <a:buFont typeface="Wingdings" panose="05000000000000000000" pitchFamily="2" charset="2"/>
              <a:buChar char="§"/>
            </a:pPr>
            <a:r>
              <a:rPr lang="ru-RU" sz="3300" dirty="0" err="1"/>
              <a:t>қ</a:t>
            </a:r>
            <a:r>
              <a:rPr lang="ru-RU" sz="3300" dirty="0" err="1" smtClean="0"/>
              <a:t>олжетімді</a:t>
            </a:r>
            <a:endParaRPr lang="ru-RU" sz="3300" dirty="0" smtClean="0"/>
          </a:p>
          <a:p>
            <a:pPr algn="just">
              <a:buFont typeface="Wingdings" panose="05000000000000000000" pitchFamily="2" charset="2"/>
              <a:buChar char="§"/>
            </a:pPr>
            <a:r>
              <a:rPr lang="ru-RU" sz="3300" dirty="0" err="1" smtClean="0"/>
              <a:t>әртүрлі</a:t>
            </a:r>
            <a:endParaRPr lang="ru-RU" sz="3300" dirty="0"/>
          </a:p>
          <a:p>
            <a:pPr algn="just">
              <a:buFont typeface="Wingdings" panose="05000000000000000000" pitchFamily="2" charset="2"/>
              <a:buChar char="§"/>
            </a:pPr>
            <a:r>
              <a:rPr lang="ru-RU" sz="3300" dirty="0" err="1"/>
              <a:t>м</a:t>
            </a:r>
            <a:r>
              <a:rPr lang="ru-RU" sz="3300" dirty="0" err="1" smtClean="0"/>
              <a:t>азмұнды</a:t>
            </a:r>
            <a:endParaRPr lang="ru-RU" sz="3300" dirty="0" smtClean="0"/>
          </a:p>
          <a:p>
            <a:pPr algn="just">
              <a:buFont typeface="Wingdings" panose="05000000000000000000" pitchFamily="2" charset="2"/>
              <a:buChar char="§"/>
            </a:pPr>
            <a:r>
              <a:rPr lang="ru-RU" sz="3300" dirty="0" err="1" smtClean="0"/>
              <a:t>көп</a:t>
            </a:r>
            <a:r>
              <a:rPr lang="ru-RU" sz="3300" dirty="0" smtClean="0"/>
              <a:t> </a:t>
            </a:r>
            <a:r>
              <a:rPr lang="ru-RU" sz="3300" dirty="0" err="1" smtClean="0"/>
              <a:t>атқарымды</a:t>
            </a:r>
            <a:endParaRPr lang="ru-RU" sz="3300" dirty="0"/>
          </a:p>
          <a:p>
            <a:pPr algn="just">
              <a:buFont typeface="Wingdings" panose="05000000000000000000" pitchFamily="2" charset="2"/>
              <a:buChar char="§"/>
            </a:pPr>
            <a:r>
              <a:rPr lang="kk-KZ" dirty="0" smtClean="0">
                <a:latin typeface="Arial" panose="020B0604020202020204" pitchFamily="34" charset="0"/>
                <a:cs typeface="Arial" panose="020B0604020202020204" pitchFamily="34" charset="0"/>
              </a:rPr>
              <a:t>өзгермелі</a:t>
            </a:r>
            <a:endParaRPr lang="ru-RU" sz="33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ru-RU" sz="3300" dirty="0" err="1" smtClean="0"/>
              <a:t>тартымды</a:t>
            </a:r>
            <a:endParaRPr lang="ru-RU" sz="3300" dirty="0"/>
          </a:p>
          <a:p>
            <a:pPr marL="0" indent="0">
              <a:buNone/>
            </a:pPr>
            <a:endParaRPr lang="x-none" sz="3200" dirty="0"/>
          </a:p>
        </p:txBody>
      </p:sp>
      <p:pic>
        <p:nvPicPr>
          <p:cNvPr id="7" name="Рисунок 6" descr="Оформление игровой комнаты в детском саду – АНРО технолоджи">
            <a:extLst>
              <a:ext uri="{FF2B5EF4-FFF2-40B4-BE49-F238E27FC236}">
                <a16:creationId xmlns:a16="http://schemas.microsoft.com/office/drawing/2014/main" xmlns="" id="{A69B2958-80EF-62CD-8C27-56EF878C18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658" y="1825625"/>
            <a:ext cx="4432255" cy="3027407"/>
          </a:xfrm>
          <a:prstGeom prst="rect">
            <a:avLst/>
          </a:prstGeom>
          <a:noFill/>
          <a:ln>
            <a:noFill/>
          </a:ln>
        </p:spPr>
      </p:pic>
      <p:sp>
        <p:nvSpPr>
          <p:cNvPr id="9" name="TextBox 8">
            <a:extLst>
              <a:ext uri="{FF2B5EF4-FFF2-40B4-BE49-F238E27FC236}">
                <a16:creationId xmlns:a16="http://schemas.microsoft.com/office/drawing/2014/main" xmlns="" id="{238513F2-7C96-7FE3-61A4-577701FF10BC}"/>
              </a:ext>
            </a:extLst>
          </p:cNvPr>
          <p:cNvSpPr txBox="1"/>
          <p:nvPr/>
        </p:nvSpPr>
        <p:spPr>
          <a:xfrm>
            <a:off x="208893" y="6178683"/>
            <a:ext cx="11774213" cy="461665"/>
          </a:xfrm>
          <a:prstGeom prst="rect">
            <a:avLst/>
          </a:prstGeom>
          <a:noFill/>
        </p:spPr>
        <p:txBody>
          <a:bodyPr wrap="square">
            <a:spAutoFit/>
          </a:bodyPr>
          <a:lstStyle/>
          <a:p>
            <a:r>
              <a:rPr lang="ru-RU" sz="2400" i="1" dirty="0"/>
              <a:t>* </a:t>
            </a:r>
            <a:r>
              <a:rPr lang="ru-RU" sz="2400" i="1" dirty="0" err="1" smtClean="0"/>
              <a:t>Жас</a:t>
            </a:r>
            <a:r>
              <a:rPr lang="ru-RU" sz="2400" i="1" dirty="0" smtClean="0"/>
              <a:t> </a:t>
            </a:r>
            <a:r>
              <a:rPr lang="ru-RU" sz="2400" i="1" dirty="0" err="1" smtClean="0"/>
              <a:t>топтары</a:t>
            </a:r>
            <a:r>
              <a:rPr lang="ru-RU" sz="2400" i="1" dirty="0" smtClean="0"/>
              <a:t> </a:t>
            </a:r>
            <a:r>
              <a:rPr lang="ru-RU" sz="2400" i="1" dirty="0" err="1" smtClean="0"/>
              <a:t>бойынша</a:t>
            </a:r>
            <a:r>
              <a:rPr lang="ru-RU" sz="2400" i="1" dirty="0" smtClean="0"/>
              <a:t> </a:t>
            </a:r>
            <a:r>
              <a:rPr lang="ru-RU" sz="2400" i="1" dirty="0" err="1" smtClean="0"/>
              <a:t>дамытушы</a:t>
            </a:r>
            <a:r>
              <a:rPr lang="ru-RU" sz="2400" i="1" dirty="0" smtClean="0"/>
              <a:t> ЗКО </a:t>
            </a:r>
            <a:r>
              <a:rPr lang="ru-RU" sz="2400" i="1" dirty="0" err="1" smtClean="0"/>
              <a:t>талаптары</a:t>
            </a:r>
            <a:r>
              <a:rPr lang="ru-RU" sz="2400" i="1" dirty="0" smtClean="0"/>
              <a:t> ӘНХ </a:t>
            </a:r>
            <a:r>
              <a:rPr lang="ru-RU" sz="2400" i="1" dirty="0" err="1" smtClean="0"/>
              <a:t>мазмұнында</a:t>
            </a:r>
            <a:r>
              <a:rPr lang="ru-RU" sz="2400" i="1" dirty="0" smtClean="0"/>
              <a:t> </a:t>
            </a:r>
            <a:r>
              <a:rPr lang="ru-RU" sz="2400" i="1" dirty="0" err="1" smtClean="0"/>
              <a:t>берілген</a:t>
            </a:r>
            <a:endParaRPr lang="x-none" sz="2400" i="1" dirty="0"/>
          </a:p>
        </p:txBody>
      </p:sp>
    </p:spTree>
    <p:extLst>
      <p:ext uri="{BB962C8B-B14F-4D97-AF65-F5344CB8AC3E}">
        <p14:creationId xmlns:p14="http://schemas.microsoft.com/office/powerpoint/2010/main" val="3173242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1AFDAF-99A2-9C3A-70B6-505C977EEDF6}"/>
              </a:ext>
            </a:extLst>
          </p:cNvPr>
          <p:cNvSpPr>
            <a:spLocks noGrp="1"/>
          </p:cNvSpPr>
          <p:nvPr>
            <p:ph type="title"/>
          </p:nvPr>
        </p:nvSpPr>
        <p:spPr>
          <a:xfrm>
            <a:off x="268014" y="13849"/>
            <a:ext cx="10515600" cy="481451"/>
          </a:xfrm>
        </p:spPr>
        <p:txBody>
          <a:bodyPr>
            <a:normAutofit fontScale="90000"/>
          </a:bodyPr>
          <a:lstStyle/>
          <a:p>
            <a:r>
              <a:rPr lang="ru-RU" sz="3200" b="1" dirty="0" smtClean="0"/>
              <a:t>ПЕДАГОГКЕ ҚОЙЫЛАТЫН ТАЛАПТАР</a:t>
            </a:r>
            <a:endParaRPr lang="x-none" sz="3200" b="1" dirty="0"/>
          </a:p>
        </p:txBody>
      </p:sp>
      <p:sp>
        <p:nvSpPr>
          <p:cNvPr id="3" name="Объект 2">
            <a:extLst>
              <a:ext uri="{FF2B5EF4-FFF2-40B4-BE49-F238E27FC236}">
                <a16:creationId xmlns:a16="http://schemas.microsoft.com/office/drawing/2014/main" xmlns="" id="{3C076A38-4031-D77E-C394-570385AAAEE6}"/>
              </a:ext>
            </a:extLst>
          </p:cNvPr>
          <p:cNvSpPr>
            <a:spLocks noGrp="1"/>
          </p:cNvSpPr>
          <p:nvPr>
            <p:ph sz="half" idx="1"/>
          </p:nvPr>
        </p:nvSpPr>
        <p:spPr>
          <a:xfrm>
            <a:off x="126124" y="736545"/>
            <a:ext cx="5517931" cy="6562890"/>
          </a:xfrm>
        </p:spPr>
        <p:txBody>
          <a:bodyPr>
            <a:noAutofit/>
          </a:bodyPr>
          <a:lstStyle/>
          <a:p>
            <a:pPr marL="0" indent="0" algn="just">
              <a:lnSpc>
                <a:spcPct val="107000"/>
              </a:lnSpc>
              <a:spcAft>
                <a:spcPts val="600"/>
              </a:spcAft>
              <a:buNone/>
              <a:tabLst>
                <a:tab pos="540385" algn="l"/>
              </a:tabLst>
            </a:pPr>
            <a:r>
              <a:rPr lang="kk-KZ" sz="2000" b="1" i="1" u="sng" dirty="0" smtClean="0">
                <a:latin typeface="Arial" panose="020B0604020202020204" pitchFamily="34" charset="0"/>
                <a:ea typeface="PMingLiU" panose="02020500000000000000" pitchFamily="18" charset="-120"/>
                <a:cs typeface="Arial" panose="020B0604020202020204" pitchFamily="34" charset="0"/>
              </a:rPr>
              <a:t>Педагог жұмысының негізгі қағидалары: </a:t>
            </a:r>
            <a:endParaRPr lang="x-none" sz="2000" b="1" dirty="0">
              <a:effectLst/>
              <a:latin typeface="Arial" panose="020B0604020202020204" pitchFamily="34" charset="0"/>
              <a:ea typeface="PMingLiU" panose="02020500000000000000" pitchFamily="18" charset="-120"/>
              <a:cs typeface="Arial" panose="020B0604020202020204" pitchFamily="34" charset="0"/>
            </a:endParaRPr>
          </a:p>
          <a:p>
            <a:pPr lvl="0" algn="just">
              <a:lnSpc>
                <a:spcPct val="107000"/>
              </a:lnSpc>
              <a:spcAft>
                <a:spcPts val="600"/>
              </a:spcAft>
              <a:buFont typeface="Wingdings" panose="05000000000000000000" pitchFamily="2" charset="2"/>
              <a:buChar char="§"/>
              <a:tabLst>
                <a:tab pos="540385" algn="l"/>
              </a:tabLst>
            </a:pPr>
            <a:r>
              <a:rPr lang="kk-KZ" sz="2000" dirty="0">
                <a:latin typeface="Arial" panose="020B0604020202020204" pitchFamily="34" charset="0"/>
                <a:ea typeface="PMingLiU" panose="02020500000000000000" pitchFamily="18" charset="-120"/>
                <a:cs typeface="Arial" panose="020B0604020202020204" pitchFamily="34" charset="0"/>
              </a:rPr>
              <a:t>о</a:t>
            </a:r>
            <a:r>
              <a:rPr lang="kk-KZ" sz="2000" dirty="0" smtClean="0">
                <a:effectLst/>
                <a:latin typeface="Arial" panose="020B0604020202020204" pitchFamily="34" charset="0"/>
                <a:ea typeface="PMingLiU" panose="02020500000000000000" pitchFamily="18" charset="-120"/>
                <a:cs typeface="Arial" panose="020B0604020202020204" pitchFamily="34" charset="0"/>
              </a:rPr>
              <a:t>қытудың кіріктірілген тәсілі</a:t>
            </a:r>
          </a:p>
          <a:p>
            <a:pPr lvl="0" algn="just">
              <a:lnSpc>
                <a:spcPct val="107000"/>
              </a:lnSpc>
              <a:spcAft>
                <a:spcPts val="600"/>
              </a:spcAft>
              <a:buFont typeface="Wingdings" panose="05000000000000000000" pitchFamily="2" charset="2"/>
              <a:buChar char="§"/>
              <a:tabLst>
                <a:tab pos="540385" algn="l"/>
              </a:tabLst>
            </a:pPr>
            <a:r>
              <a:rPr lang="kk-KZ" sz="2000" dirty="0">
                <a:latin typeface="Arial" panose="020B0604020202020204" pitchFamily="34" charset="0"/>
                <a:ea typeface="PMingLiU" panose="02020500000000000000" pitchFamily="18" charset="-120"/>
                <a:cs typeface="Arial" panose="020B0604020202020204" pitchFamily="34" charset="0"/>
              </a:rPr>
              <a:t>баланы толыққанды </a:t>
            </a:r>
            <a:r>
              <a:rPr lang="kk-KZ" sz="2000" dirty="0" smtClean="0">
                <a:latin typeface="Arial" panose="020B0604020202020204" pitchFamily="34" charset="0"/>
                <a:ea typeface="PMingLiU" panose="02020500000000000000" pitchFamily="18" charset="-120"/>
                <a:cs typeface="Arial" panose="020B0604020202020204" pitchFamily="34" charset="0"/>
              </a:rPr>
              <a:t>дамыту </a:t>
            </a:r>
          </a:p>
          <a:p>
            <a:pPr lvl="0" algn="just">
              <a:lnSpc>
                <a:spcPct val="107000"/>
              </a:lnSpc>
              <a:spcAft>
                <a:spcPts val="600"/>
              </a:spcAft>
              <a:buFont typeface="Wingdings" panose="05000000000000000000" pitchFamily="2" charset="2"/>
              <a:buChar char="§"/>
              <a:tabLst>
                <a:tab pos="540385" algn="l"/>
              </a:tabLst>
            </a:pPr>
            <a:r>
              <a:rPr lang="ru-RU" sz="2000" dirty="0" err="1">
                <a:latin typeface="Arial" panose="020B0604020202020204" pitchFamily="34" charset="0"/>
                <a:ea typeface="PMingLiU" panose="02020500000000000000" pitchFamily="18" charset="-120"/>
                <a:cs typeface="Arial" panose="020B0604020202020204" pitchFamily="34" charset="0"/>
              </a:rPr>
              <a:t>ойын</a:t>
            </a:r>
            <a:r>
              <a:rPr lang="ru-RU" sz="2000" dirty="0">
                <a:latin typeface="Arial" panose="020B0604020202020204" pitchFamily="34" charset="0"/>
                <a:ea typeface="PMingLiU" panose="02020500000000000000" pitchFamily="18" charset="-120"/>
                <a:cs typeface="Arial" panose="020B0604020202020204" pitchFamily="34" charset="0"/>
              </a:rPr>
              <a:t> </a:t>
            </a:r>
            <a:r>
              <a:rPr lang="ru-RU" sz="2000" dirty="0" err="1">
                <a:latin typeface="Arial" panose="020B0604020202020204" pitchFamily="34" charset="0"/>
                <a:ea typeface="PMingLiU" panose="02020500000000000000" pitchFamily="18" charset="-120"/>
                <a:cs typeface="Arial" panose="020B0604020202020204" pitchFamily="34" charset="0"/>
              </a:rPr>
              <a:t>арқылы</a:t>
            </a:r>
            <a:r>
              <a:rPr lang="ru-RU" sz="2000" dirty="0">
                <a:latin typeface="Arial" panose="020B0604020202020204" pitchFamily="34" charset="0"/>
                <a:ea typeface="PMingLiU" panose="02020500000000000000" pitchFamily="18" charset="-120"/>
                <a:cs typeface="Arial" panose="020B0604020202020204" pitchFamily="34" charset="0"/>
              </a:rPr>
              <a:t> </a:t>
            </a:r>
            <a:r>
              <a:rPr lang="ru-RU" sz="2000" dirty="0" err="1">
                <a:latin typeface="Arial" panose="020B0604020202020204" pitchFamily="34" charset="0"/>
                <a:ea typeface="PMingLiU" panose="02020500000000000000" pitchFamily="18" charset="-120"/>
                <a:cs typeface="Arial" panose="020B0604020202020204" pitchFamily="34" charset="0"/>
              </a:rPr>
              <a:t>оқытуға</a:t>
            </a:r>
            <a:r>
              <a:rPr lang="ru-RU" sz="2000" dirty="0">
                <a:latin typeface="Arial" panose="020B0604020202020204" pitchFamily="34" charset="0"/>
                <a:ea typeface="PMingLiU" panose="02020500000000000000" pitchFamily="18" charset="-120"/>
                <a:cs typeface="Arial" panose="020B0604020202020204" pitchFamily="34" charset="0"/>
              </a:rPr>
              <a:t> </a:t>
            </a:r>
            <a:r>
              <a:rPr lang="ru-RU" sz="2000" dirty="0" err="1">
                <a:latin typeface="Arial" panose="020B0604020202020204" pitchFamily="34" charset="0"/>
                <a:ea typeface="PMingLiU" panose="02020500000000000000" pitchFamily="18" charset="-120"/>
                <a:cs typeface="Arial" panose="020B0604020202020204" pitchFamily="34" charset="0"/>
              </a:rPr>
              <a:t>баланы</a:t>
            </a:r>
            <a:r>
              <a:rPr lang="ru-RU" sz="2000" dirty="0">
                <a:latin typeface="Arial" panose="020B0604020202020204" pitchFamily="34" charset="0"/>
                <a:ea typeface="PMingLiU" panose="02020500000000000000" pitchFamily="18" charset="-120"/>
                <a:cs typeface="Arial" panose="020B0604020202020204" pitchFamily="34" charset="0"/>
              </a:rPr>
              <a:t> </a:t>
            </a:r>
            <a:r>
              <a:rPr lang="ru-RU" sz="2000" dirty="0" err="1" smtClean="0">
                <a:latin typeface="Arial" panose="020B0604020202020204" pitchFamily="34" charset="0"/>
                <a:ea typeface="PMingLiU" panose="02020500000000000000" pitchFamily="18" charset="-120"/>
                <a:cs typeface="Arial" panose="020B0604020202020204" pitchFamily="34" charset="0"/>
              </a:rPr>
              <a:t>тарту</a:t>
            </a:r>
            <a:endParaRPr lang="x-none" sz="2000" dirty="0">
              <a:effectLst/>
              <a:latin typeface="Arial" panose="020B0604020202020204" pitchFamily="34" charset="0"/>
              <a:ea typeface="PMingLiU" panose="02020500000000000000" pitchFamily="18" charset="-120"/>
              <a:cs typeface="Arial" panose="020B0604020202020204" pitchFamily="34" charset="0"/>
            </a:endParaRPr>
          </a:p>
          <a:p>
            <a:pPr lvl="0" algn="just">
              <a:lnSpc>
                <a:spcPct val="107000"/>
              </a:lnSpc>
              <a:spcAft>
                <a:spcPts val="600"/>
              </a:spcAft>
              <a:buFont typeface="Wingdings" panose="05000000000000000000" pitchFamily="2" charset="2"/>
              <a:buChar char="§"/>
              <a:tabLst>
                <a:tab pos="540385" algn="l"/>
              </a:tabLst>
            </a:pPr>
            <a:r>
              <a:rPr lang="kk-KZ" sz="2000" dirty="0" smtClean="0">
                <a:latin typeface="Arial" panose="020B0604020202020204" pitchFamily="34" charset="0"/>
                <a:ea typeface="PMingLiU" panose="02020500000000000000" pitchFamily="18" charset="-120"/>
                <a:cs typeface="Arial" panose="020B0604020202020204" pitchFamily="34" charset="0"/>
              </a:rPr>
              <a:t>балаларға </a:t>
            </a:r>
            <a:r>
              <a:rPr lang="kk-KZ" sz="2000" dirty="0">
                <a:latin typeface="Arial" panose="020B0604020202020204" pitchFamily="34" charset="0"/>
                <a:ea typeface="PMingLiU" panose="02020500000000000000" pitchFamily="18" charset="-120"/>
                <a:cs typeface="Arial" panose="020B0604020202020204" pitchFamily="34" charset="0"/>
              </a:rPr>
              <a:t>өз білімін құрастырушы ретінде қарым-қатынас жасау</a:t>
            </a:r>
            <a:endParaRPr lang="x-none" sz="2000" dirty="0">
              <a:effectLst/>
              <a:latin typeface="Arial" panose="020B0604020202020204" pitchFamily="34" charset="0"/>
              <a:ea typeface="PMingLiU" panose="02020500000000000000" pitchFamily="18" charset="-120"/>
              <a:cs typeface="Arial" panose="020B0604020202020204" pitchFamily="34" charset="0"/>
            </a:endParaRPr>
          </a:p>
          <a:p>
            <a:pPr lvl="0" algn="just">
              <a:lnSpc>
                <a:spcPct val="107000"/>
              </a:lnSpc>
              <a:spcAft>
                <a:spcPts val="600"/>
              </a:spcAft>
              <a:buFont typeface="Wingdings" panose="05000000000000000000" pitchFamily="2" charset="2"/>
              <a:buChar char="§"/>
              <a:tabLst>
                <a:tab pos="540385" algn="l"/>
              </a:tabLst>
            </a:pPr>
            <a:r>
              <a:rPr lang="kk-KZ" sz="2000" dirty="0">
                <a:latin typeface="Arial" panose="020B0604020202020204" pitchFamily="34" charset="0"/>
                <a:ea typeface="PMingLiU" panose="02020500000000000000" pitchFamily="18" charset="-120"/>
                <a:cs typeface="Arial" panose="020B0604020202020204" pitchFamily="34" charset="0"/>
              </a:rPr>
              <a:t>маңызды өзара әрекет арқылы шынайы </a:t>
            </a:r>
            <a:r>
              <a:rPr lang="kk-KZ" sz="2000" dirty="0" smtClean="0">
                <a:latin typeface="Arial" panose="020B0604020202020204" pitchFamily="34" charset="0"/>
                <a:ea typeface="PMingLiU" panose="02020500000000000000" pitchFamily="18" charset="-120"/>
                <a:cs typeface="Arial" panose="020B0604020202020204" pitchFamily="34" charset="0"/>
              </a:rPr>
              <a:t>оқыту</a:t>
            </a:r>
          </a:p>
          <a:p>
            <a:pPr lvl="0" algn="just">
              <a:lnSpc>
                <a:spcPct val="107000"/>
              </a:lnSpc>
              <a:spcAft>
                <a:spcPts val="600"/>
              </a:spcAft>
              <a:buFont typeface="Wingdings" panose="05000000000000000000" pitchFamily="2" charset="2"/>
              <a:buChar char="§"/>
              <a:tabLst>
                <a:tab pos="540385" algn="l"/>
              </a:tabLst>
            </a:pPr>
            <a:r>
              <a:rPr lang="kk-KZ" sz="2000" dirty="0">
                <a:latin typeface="Arial" panose="020B0604020202020204" pitchFamily="34" charset="0"/>
                <a:ea typeface="PMingLiU" panose="02020500000000000000" pitchFamily="18" charset="-120"/>
                <a:cs typeface="Arial" panose="020B0604020202020204" pitchFamily="34" charset="0"/>
              </a:rPr>
              <a:t>инклюзивті білім беру кеңістігін </a:t>
            </a:r>
            <a:r>
              <a:rPr lang="kk-KZ" sz="2000" dirty="0" smtClean="0">
                <a:latin typeface="Arial" panose="020B0604020202020204" pitchFamily="34" charset="0"/>
                <a:ea typeface="PMingLiU" panose="02020500000000000000" pitchFamily="18" charset="-120"/>
                <a:cs typeface="Arial" panose="020B0604020202020204" pitchFamily="34" charset="0"/>
              </a:rPr>
              <a:t>құру </a:t>
            </a:r>
          </a:p>
          <a:p>
            <a:pPr lvl="0" algn="just">
              <a:lnSpc>
                <a:spcPct val="107000"/>
              </a:lnSpc>
              <a:spcAft>
                <a:spcPts val="600"/>
              </a:spcAft>
              <a:buFont typeface="Wingdings" panose="05000000000000000000" pitchFamily="2" charset="2"/>
              <a:buChar char="§"/>
              <a:tabLst>
                <a:tab pos="540385" algn="l"/>
              </a:tabLst>
            </a:pPr>
            <a:r>
              <a:rPr lang="kk-KZ" sz="2000" dirty="0">
                <a:latin typeface="Arial" panose="020B0604020202020204" pitchFamily="34" charset="0"/>
                <a:ea typeface="PMingLiU" panose="02020500000000000000" pitchFamily="18" charset="-120"/>
                <a:cs typeface="Arial" panose="020B0604020202020204" pitchFamily="34" charset="0"/>
              </a:rPr>
              <a:t>баланың жеке басын </a:t>
            </a:r>
            <a:r>
              <a:rPr lang="kk-KZ" sz="2000" dirty="0" smtClean="0">
                <a:latin typeface="Arial" panose="020B0604020202020204" pitchFamily="34" charset="0"/>
                <a:ea typeface="PMingLiU" panose="02020500000000000000" pitchFamily="18" charset="-120"/>
                <a:cs typeface="Arial" panose="020B0604020202020204" pitchFamily="34" charset="0"/>
              </a:rPr>
              <a:t>құрметтеу </a:t>
            </a:r>
          </a:p>
          <a:p>
            <a:pPr lvl="0" algn="just">
              <a:lnSpc>
                <a:spcPct val="107000"/>
              </a:lnSpc>
              <a:spcAft>
                <a:spcPts val="600"/>
              </a:spcAft>
              <a:buFont typeface="Wingdings" panose="05000000000000000000" pitchFamily="2" charset="2"/>
              <a:buChar char="§"/>
              <a:tabLst>
                <a:tab pos="540385" algn="l"/>
              </a:tabLst>
            </a:pPr>
            <a:r>
              <a:rPr lang="ru-RU" sz="2000" dirty="0" err="1">
                <a:latin typeface="Arial" panose="020B0604020202020204" pitchFamily="34" charset="0"/>
                <a:ea typeface="PMingLiU" panose="02020500000000000000" pitchFamily="18" charset="-120"/>
                <a:cs typeface="Arial" panose="020B0604020202020204" pitchFamily="34" charset="0"/>
              </a:rPr>
              <a:t>баланы</a:t>
            </a:r>
            <a:r>
              <a:rPr lang="ru-RU" sz="2000" dirty="0">
                <a:latin typeface="Arial" panose="020B0604020202020204" pitchFamily="34" charset="0"/>
                <a:ea typeface="PMingLiU" panose="02020500000000000000" pitchFamily="18" charset="-120"/>
                <a:cs typeface="Arial" panose="020B0604020202020204" pitchFamily="34" charset="0"/>
              </a:rPr>
              <a:t> </a:t>
            </a:r>
            <a:r>
              <a:rPr lang="ru-RU" sz="2000" dirty="0" err="1">
                <a:latin typeface="Arial" panose="020B0604020202020204" pitchFamily="34" charset="0"/>
                <a:ea typeface="PMingLiU" panose="02020500000000000000" pitchFamily="18" charset="-120"/>
                <a:cs typeface="Arial" panose="020B0604020202020204" pitchFamily="34" charset="0"/>
              </a:rPr>
              <a:t>дамыту</a:t>
            </a:r>
            <a:r>
              <a:rPr lang="ru-RU" sz="2000" dirty="0">
                <a:latin typeface="Arial" panose="020B0604020202020204" pitchFamily="34" charset="0"/>
                <a:ea typeface="PMingLiU" panose="02020500000000000000" pitchFamily="18" charset="-120"/>
                <a:cs typeface="Arial" panose="020B0604020202020204" pitchFamily="34" charset="0"/>
              </a:rPr>
              <a:t> </a:t>
            </a:r>
            <a:r>
              <a:rPr lang="ru-RU" sz="2000" dirty="0" err="1">
                <a:latin typeface="Arial" panose="020B0604020202020204" pitchFamily="34" charset="0"/>
                <a:ea typeface="PMingLiU" panose="02020500000000000000" pitchFamily="18" charset="-120"/>
                <a:cs typeface="Arial" panose="020B0604020202020204" pitchFamily="34" charset="0"/>
              </a:rPr>
              <a:t>мақсатында</a:t>
            </a:r>
            <a:r>
              <a:rPr lang="ru-RU" sz="2000" dirty="0">
                <a:latin typeface="Arial" panose="020B0604020202020204" pitchFamily="34" charset="0"/>
                <a:ea typeface="PMingLiU" panose="02020500000000000000" pitchFamily="18" charset="-120"/>
                <a:cs typeface="Arial" panose="020B0604020202020204" pitchFamily="34" charset="0"/>
              </a:rPr>
              <a:t> </a:t>
            </a:r>
            <a:r>
              <a:rPr lang="ru-RU" sz="2000" dirty="0" err="1">
                <a:latin typeface="Arial" panose="020B0604020202020204" pitchFamily="34" charset="0"/>
                <a:ea typeface="PMingLiU" panose="02020500000000000000" pitchFamily="18" charset="-120"/>
                <a:cs typeface="Arial" panose="020B0604020202020204" pitchFamily="34" charset="0"/>
              </a:rPr>
              <a:t>күтім</a:t>
            </a:r>
            <a:r>
              <a:rPr lang="ru-RU" sz="2000" dirty="0">
                <a:latin typeface="Arial" panose="020B0604020202020204" pitchFamily="34" charset="0"/>
                <a:ea typeface="PMingLiU" panose="02020500000000000000" pitchFamily="18" charset="-120"/>
                <a:cs typeface="Arial" panose="020B0604020202020204" pitchFamily="34" charset="0"/>
              </a:rPr>
              <a:t> </a:t>
            </a:r>
            <a:r>
              <a:rPr lang="ru-RU" sz="2000" dirty="0" err="1" smtClean="0">
                <a:latin typeface="Arial" panose="020B0604020202020204" pitchFamily="34" charset="0"/>
                <a:ea typeface="PMingLiU" panose="02020500000000000000" pitchFamily="18" charset="-120"/>
                <a:cs typeface="Arial" panose="020B0604020202020204" pitchFamily="34" charset="0"/>
              </a:rPr>
              <a:t>жасау</a:t>
            </a:r>
            <a:endParaRPr lang="x-none" sz="2000" dirty="0">
              <a:latin typeface="Arial" panose="020B0604020202020204" pitchFamily="34" charset="0"/>
              <a:cs typeface="Arial" panose="020B0604020202020204" pitchFamily="34" charset="0"/>
            </a:endParaRPr>
          </a:p>
        </p:txBody>
      </p:sp>
      <p:sp>
        <p:nvSpPr>
          <p:cNvPr id="4" name="Объект 3">
            <a:extLst>
              <a:ext uri="{FF2B5EF4-FFF2-40B4-BE49-F238E27FC236}">
                <a16:creationId xmlns:a16="http://schemas.microsoft.com/office/drawing/2014/main" xmlns="" id="{B4D4EBB6-E5E4-9CAE-1918-866EBD00DFBE}"/>
              </a:ext>
            </a:extLst>
          </p:cNvPr>
          <p:cNvSpPr>
            <a:spLocks noGrp="1"/>
          </p:cNvSpPr>
          <p:nvPr>
            <p:ph sz="half" idx="2"/>
          </p:nvPr>
        </p:nvSpPr>
        <p:spPr>
          <a:xfrm>
            <a:off x="6180084" y="668446"/>
            <a:ext cx="5751786" cy="6057134"/>
          </a:xfrm>
        </p:spPr>
        <p:txBody>
          <a:bodyPr>
            <a:noAutofit/>
          </a:bodyPr>
          <a:lstStyle/>
          <a:p>
            <a:pPr marL="179705" indent="0" algn="just">
              <a:lnSpc>
                <a:spcPct val="107000"/>
              </a:lnSpc>
              <a:spcAft>
                <a:spcPts val="600"/>
              </a:spcAft>
              <a:buNone/>
              <a:tabLst>
                <a:tab pos="540385" algn="l"/>
              </a:tabLst>
            </a:pPr>
            <a:r>
              <a:rPr lang="kk-KZ" sz="2000" b="1" i="1" u="sng" dirty="0" smtClean="0">
                <a:latin typeface="Arial" panose="020B0604020202020204" pitchFamily="34" charset="0"/>
                <a:ea typeface="PMingLiU" panose="02020500000000000000" pitchFamily="18" charset="-120"/>
                <a:cs typeface="Arial" panose="020B0604020202020204" pitchFamily="34" charset="0"/>
              </a:rPr>
              <a:t>Педагогтің құзыреттілігі:</a:t>
            </a:r>
            <a:endParaRPr lang="x-none" sz="2000" b="1" dirty="0">
              <a:effectLst/>
              <a:latin typeface="Arial" panose="020B0604020202020204" pitchFamily="34" charset="0"/>
              <a:ea typeface="PMingLiU" panose="02020500000000000000" pitchFamily="18" charset="-120"/>
              <a:cs typeface="Arial" panose="020B0604020202020204" pitchFamily="34" charset="0"/>
            </a:endParaRPr>
          </a:p>
          <a:p>
            <a:pPr lvl="0" algn="just">
              <a:lnSpc>
                <a:spcPct val="107000"/>
              </a:lnSpc>
              <a:spcAft>
                <a:spcPts val="600"/>
              </a:spcAft>
              <a:buFont typeface="Wingdings" panose="05000000000000000000" pitchFamily="2" charset="2"/>
              <a:buChar char="§"/>
              <a:tabLst>
                <a:tab pos="540385" algn="l"/>
              </a:tabLst>
            </a:pPr>
            <a:r>
              <a:rPr lang="ru-RU" sz="2000" dirty="0" err="1">
                <a:latin typeface="Arial" panose="020B0604020202020204" pitchFamily="34" charset="0"/>
                <a:ea typeface="PMingLiU" panose="02020500000000000000" pitchFamily="18" charset="-120"/>
                <a:cs typeface="Arial" panose="020B0604020202020204" pitchFamily="34" charset="0"/>
              </a:rPr>
              <a:t>баланы</a:t>
            </a:r>
            <a:r>
              <a:rPr lang="ru-RU" sz="2000" dirty="0">
                <a:latin typeface="Arial" panose="020B0604020202020204" pitchFamily="34" charset="0"/>
                <a:ea typeface="PMingLiU" panose="02020500000000000000" pitchFamily="18" charset="-120"/>
                <a:cs typeface="Arial" panose="020B0604020202020204" pitchFamily="34" charset="0"/>
              </a:rPr>
              <a:t> </a:t>
            </a:r>
            <a:r>
              <a:rPr lang="ru-RU" sz="2000" dirty="0" err="1">
                <a:latin typeface="Arial" panose="020B0604020202020204" pitchFamily="34" charset="0"/>
                <a:ea typeface="PMingLiU" panose="02020500000000000000" pitchFamily="18" charset="-120"/>
                <a:cs typeface="Arial" panose="020B0604020202020204" pitchFamily="34" charset="0"/>
              </a:rPr>
              <a:t>дамыту</a:t>
            </a:r>
            <a:r>
              <a:rPr lang="ru-RU" sz="2000" dirty="0">
                <a:latin typeface="Arial" panose="020B0604020202020204" pitchFamily="34" charset="0"/>
                <a:ea typeface="PMingLiU" panose="02020500000000000000" pitchFamily="18" charset="-120"/>
                <a:cs typeface="Arial" panose="020B0604020202020204" pitchFamily="34" charset="0"/>
              </a:rPr>
              <a:t> мен </a:t>
            </a:r>
            <a:r>
              <a:rPr lang="ru-RU" sz="2000" dirty="0" err="1">
                <a:latin typeface="Arial" panose="020B0604020202020204" pitchFamily="34" charset="0"/>
                <a:ea typeface="PMingLiU" panose="02020500000000000000" pitchFamily="18" charset="-120"/>
                <a:cs typeface="Arial" panose="020B0604020202020204" pitchFamily="34" charset="0"/>
              </a:rPr>
              <a:t>оқытуды</a:t>
            </a:r>
            <a:r>
              <a:rPr lang="ru-RU" sz="2000" dirty="0">
                <a:latin typeface="Arial" panose="020B0604020202020204" pitchFamily="34" charset="0"/>
                <a:ea typeface="PMingLiU" panose="02020500000000000000" pitchFamily="18" charset="-120"/>
                <a:cs typeface="Arial" panose="020B0604020202020204" pitchFamily="34" charset="0"/>
              </a:rPr>
              <a:t> </a:t>
            </a:r>
            <a:r>
              <a:rPr lang="ru-RU" sz="2000" dirty="0" err="1">
                <a:latin typeface="Arial" panose="020B0604020202020204" pitchFamily="34" charset="0"/>
                <a:ea typeface="PMingLiU" panose="02020500000000000000" pitchFamily="18" charset="-120"/>
                <a:cs typeface="Arial" panose="020B0604020202020204" pitchFamily="34" charset="0"/>
              </a:rPr>
              <a:t>терең</a:t>
            </a:r>
            <a:r>
              <a:rPr lang="ru-RU" sz="2000" dirty="0">
                <a:latin typeface="Arial" panose="020B0604020202020204" pitchFamily="34" charset="0"/>
                <a:ea typeface="PMingLiU" panose="02020500000000000000" pitchFamily="18" charset="-120"/>
                <a:cs typeface="Arial" panose="020B0604020202020204" pitchFamily="34" charset="0"/>
              </a:rPr>
              <a:t> </a:t>
            </a:r>
            <a:r>
              <a:rPr lang="ru-RU" sz="2000" dirty="0" err="1" smtClean="0">
                <a:latin typeface="Arial" panose="020B0604020202020204" pitchFamily="34" charset="0"/>
                <a:ea typeface="PMingLiU" panose="02020500000000000000" pitchFamily="18" charset="-120"/>
                <a:cs typeface="Arial" panose="020B0604020202020204" pitchFamily="34" charset="0"/>
              </a:rPr>
              <a:t>түсіну</a:t>
            </a:r>
            <a:endParaRPr lang="ru-RU" sz="2000" dirty="0" smtClean="0">
              <a:latin typeface="Arial" panose="020B0604020202020204" pitchFamily="34" charset="0"/>
              <a:ea typeface="PMingLiU" panose="02020500000000000000" pitchFamily="18" charset="-120"/>
              <a:cs typeface="Arial" panose="020B0604020202020204" pitchFamily="34" charset="0"/>
            </a:endParaRPr>
          </a:p>
          <a:p>
            <a:pPr lvl="0" algn="just">
              <a:lnSpc>
                <a:spcPct val="107000"/>
              </a:lnSpc>
              <a:spcAft>
                <a:spcPts val="600"/>
              </a:spcAft>
              <a:buFont typeface="Wingdings" panose="05000000000000000000" pitchFamily="2" charset="2"/>
              <a:buChar char="§"/>
              <a:tabLst>
                <a:tab pos="540385" algn="l"/>
              </a:tabLst>
            </a:pPr>
            <a:r>
              <a:rPr lang="kk-KZ" sz="2000" dirty="0">
                <a:latin typeface="Arial" panose="020B0604020202020204" pitchFamily="34" charset="0"/>
                <a:ea typeface="PMingLiU" panose="02020500000000000000" pitchFamily="18" charset="-120"/>
                <a:cs typeface="Arial" panose="020B0604020202020204" pitchFamily="34" charset="0"/>
              </a:rPr>
              <a:t>баланың көзқарасын түсіну және қабылдай </a:t>
            </a:r>
            <a:r>
              <a:rPr lang="kk-KZ" sz="2000" dirty="0" smtClean="0">
                <a:latin typeface="Arial" panose="020B0604020202020204" pitchFamily="34" charset="0"/>
                <a:ea typeface="PMingLiU" panose="02020500000000000000" pitchFamily="18" charset="-120"/>
                <a:cs typeface="Arial" panose="020B0604020202020204" pitchFamily="34" charset="0"/>
              </a:rPr>
              <a:t>білуі </a:t>
            </a:r>
          </a:p>
          <a:p>
            <a:pPr lvl="0" algn="just">
              <a:lnSpc>
                <a:spcPct val="107000"/>
              </a:lnSpc>
              <a:spcAft>
                <a:spcPts val="600"/>
              </a:spcAft>
              <a:buFont typeface="Wingdings" panose="05000000000000000000" pitchFamily="2" charset="2"/>
              <a:buChar char="§"/>
              <a:tabLst>
                <a:tab pos="540385" algn="l"/>
              </a:tabLst>
            </a:pPr>
            <a:r>
              <a:rPr lang="kk-KZ" sz="2000" dirty="0">
                <a:latin typeface="Arial" panose="020B0604020202020204" pitchFamily="34" charset="0"/>
                <a:ea typeface="PMingLiU" panose="02020500000000000000" pitchFamily="18" charset="-120"/>
                <a:cs typeface="Arial" panose="020B0604020202020204" pitchFamily="34" charset="0"/>
              </a:rPr>
              <a:t>баланы мақтай білу, тыныштандыру, сұрақтар қоя білу және балаларды жақсы </a:t>
            </a:r>
            <a:r>
              <a:rPr lang="kk-KZ" sz="2000" dirty="0" smtClean="0">
                <a:latin typeface="Arial" panose="020B0604020202020204" pitchFamily="34" charset="0"/>
                <a:ea typeface="PMingLiU" panose="02020500000000000000" pitchFamily="18" charset="-120"/>
                <a:cs typeface="Arial" panose="020B0604020202020204" pitchFamily="34" charset="0"/>
              </a:rPr>
              <a:t>көру </a:t>
            </a:r>
          </a:p>
          <a:p>
            <a:pPr lvl="0" algn="just">
              <a:lnSpc>
                <a:spcPct val="107000"/>
              </a:lnSpc>
              <a:spcAft>
                <a:spcPts val="600"/>
              </a:spcAft>
              <a:buFont typeface="Wingdings" panose="05000000000000000000" pitchFamily="2" charset="2"/>
              <a:buChar char="§"/>
              <a:tabLst>
                <a:tab pos="540385" algn="l"/>
              </a:tabLst>
            </a:pPr>
            <a:r>
              <a:rPr lang="kk-KZ" sz="2000" dirty="0">
                <a:latin typeface="Arial" panose="020B0604020202020204" pitchFamily="34" charset="0"/>
                <a:ea typeface="PMingLiU" panose="02020500000000000000" pitchFamily="18" charset="-120"/>
                <a:cs typeface="Arial" panose="020B0604020202020204" pitchFamily="34" charset="0"/>
              </a:rPr>
              <a:t>көшбасшылық дағдылары, туындаған мәселелерді шешуге </a:t>
            </a:r>
            <a:r>
              <a:rPr lang="kk-KZ" sz="2000" dirty="0" smtClean="0">
                <a:latin typeface="Arial" panose="020B0604020202020204" pitchFamily="34" charset="0"/>
                <a:ea typeface="PMingLiU" panose="02020500000000000000" pitchFamily="18" charset="-120"/>
                <a:cs typeface="Arial" panose="020B0604020202020204" pitchFamily="34" charset="0"/>
              </a:rPr>
              <a:t>қабілеттілігі </a:t>
            </a:r>
          </a:p>
          <a:p>
            <a:pPr lvl="0" algn="just">
              <a:lnSpc>
                <a:spcPct val="107000"/>
              </a:lnSpc>
              <a:spcAft>
                <a:spcPts val="600"/>
              </a:spcAft>
              <a:buFont typeface="Wingdings" panose="05000000000000000000" pitchFamily="2" charset="2"/>
              <a:buChar char="§"/>
              <a:tabLst>
                <a:tab pos="540385" algn="l"/>
              </a:tabLst>
            </a:pPr>
            <a:r>
              <a:rPr lang="kk-KZ" sz="2000" dirty="0">
                <a:latin typeface="Arial" panose="020B0604020202020204" pitchFamily="34" charset="0"/>
                <a:ea typeface="PMingLiU" panose="02020500000000000000" pitchFamily="18" charset="-120"/>
                <a:cs typeface="Arial" panose="020B0604020202020204" pitchFamily="34" charset="0"/>
              </a:rPr>
              <a:t>сөздік қордың байлығы және балалардың ой-пікірін айту </a:t>
            </a:r>
            <a:r>
              <a:rPr lang="kk-KZ" sz="2000" dirty="0" smtClean="0">
                <a:latin typeface="Arial" panose="020B0604020202020204" pitchFamily="34" charset="0"/>
                <a:ea typeface="PMingLiU" panose="02020500000000000000" pitchFamily="18" charset="-120"/>
                <a:cs typeface="Arial" panose="020B0604020202020204" pitchFamily="34" charset="0"/>
              </a:rPr>
              <a:t>мүмкіндігі</a:t>
            </a:r>
            <a:endParaRPr lang="x-none" sz="2000" dirty="0" smtClean="0">
              <a:effectLst/>
              <a:latin typeface="Arial" panose="020B0604020202020204" pitchFamily="34" charset="0"/>
              <a:ea typeface="PMingLiU" panose="02020500000000000000" pitchFamily="18" charset="-120"/>
              <a:cs typeface="Arial" panose="020B0604020202020204" pitchFamily="34" charset="0"/>
            </a:endParaRPr>
          </a:p>
          <a:p>
            <a:pPr lvl="0" algn="just">
              <a:lnSpc>
                <a:spcPct val="107000"/>
              </a:lnSpc>
              <a:spcAft>
                <a:spcPts val="600"/>
              </a:spcAft>
              <a:buFont typeface="Wingdings" panose="05000000000000000000" pitchFamily="2" charset="2"/>
              <a:buChar char="§"/>
              <a:tabLst>
                <a:tab pos="540385" algn="l"/>
              </a:tabLst>
            </a:pPr>
            <a:r>
              <a:rPr lang="kk-KZ" sz="2000" dirty="0">
                <a:latin typeface="Arial" panose="020B0604020202020204" pitchFamily="34" charset="0"/>
                <a:ea typeface="PMingLiU" panose="02020500000000000000" pitchFamily="18" charset="-120"/>
                <a:cs typeface="Arial" panose="020B0604020202020204" pitchFamily="34" charset="0"/>
              </a:rPr>
              <a:t>өз тәжірибесіне үнемі рефлексия жасай білу және оны </a:t>
            </a:r>
            <a:r>
              <a:rPr lang="kk-KZ" sz="2000" dirty="0" smtClean="0">
                <a:latin typeface="Arial" panose="020B0604020202020204" pitchFamily="34" charset="0"/>
                <a:ea typeface="PMingLiU" panose="02020500000000000000" pitchFamily="18" charset="-120"/>
                <a:cs typeface="Arial" panose="020B0604020202020204" pitchFamily="34" charset="0"/>
              </a:rPr>
              <a:t>жетілдіру </a:t>
            </a:r>
          </a:p>
          <a:p>
            <a:pPr lvl="0" algn="just">
              <a:lnSpc>
                <a:spcPct val="107000"/>
              </a:lnSpc>
              <a:spcAft>
                <a:spcPts val="600"/>
              </a:spcAft>
              <a:buFont typeface="Wingdings" panose="05000000000000000000" pitchFamily="2" charset="2"/>
              <a:buChar char="§"/>
              <a:tabLst>
                <a:tab pos="540385" algn="l"/>
              </a:tabLst>
            </a:pPr>
            <a:r>
              <a:rPr lang="kk-KZ" sz="2000" dirty="0">
                <a:latin typeface="Arial" panose="020B0604020202020204" pitchFamily="34" charset="0"/>
                <a:ea typeface="PMingLiU" panose="02020500000000000000" pitchFamily="18" charset="-120"/>
                <a:cs typeface="Arial" panose="020B0604020202020204" pitchFamily="34" charset="0"/>
              </a:rPr>
              <a:t>эмоционалды интеллекттің жоғары </a:t>
            </a:r>
            <a:r>
              <a:rPr lang="kk-KZ" sz="2000" dirty="0" smtClean="0">
                <a:latin typeface="Arial" panose="020B0604020202020204" pitchFamily="34" charset="0"/>
                <a:ea typeface="PMingLiU" panose="02020500000000000000" pitchFamily="18" charset="-120"/>
                <a:cs typeface="Arial" panose="020B0604020202020204" pitchFamily="34" charset="0"/>
              </a:rPr>
              <a:t>деңгейі</a:t>
            </a:r>
            <a:endParaRPr lang="x-none" sz="2000" dirty="0">
              <a:latin typeface="Arial" panose="020B0604020202020204" pitchFamily="34" charset="0"/>
              <a:cs typeface="Arial" panose="020B0604020202020204" pitchFamily="34" charset="0"/>
            </a:endParaRPr>
          </a:p>
        </p:txBody>
      </p:sp>
      <p:cxnSp>
        <p:nvCxnSpPr>
          <p:cNvPr id="6" name="Прямая соединительная линия 5">
            <a:extLst>
              <a:ext uri="{FF2B5EF4-FFF2-40B4-BE49-F238E27FC236}">
                <a16:creationId xmlns:a16="http://schemas.microsoft.com/office/drawing/2014/main" xmlns="" id="{80F10D57-D037-B9B6-5D97-3DB8FBFD5794}"/>
              </a:ext>
            </a:extLst>
          </p:cNvPr>
          <p:cNvCxnSpPr/>
          <p:nvPr/>
        </p:nvCxnSpPr>
        <p:spPr>
          <a:xfrm>
            <a:off x="5912069" y="867103"/>
            <a:ext cx="0" cy="56598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142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78C5E45A-5A8B-CE9D-EA5D-FAF3506171CA}"/>
              </a:ext>
            </a:extLst>
          </p:cNvPr>
          <p:cNvSpPr/>
          <p:nvPr/>
        </p:nvSpPr>
        <p:spPr>
          <a:xfrm>
            <a:off x="144518" y="1560786"/>
            <a:ext cx="11695385" cy="442917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2060"/>
              </a:solidFill>
            </a:endParaRPr>
          </a:p>
        </p:txBody>
      </p:sp>
      <p:sp>
        <p:nvSpPr>
          <p:cNvPr id="2" name="Заголовок 1">
            <a:extLst>
              <a:ext uri="{FF2B5EF4-FFF2-40B4-BE49-F238E27FC236}">
                <a16:creationId xmlns:a16="http://schemas.microsoft.com/office/drawing/2014/main" xmlns="" id="{CC550B98-5ACD-B17B-937F-6DC8D9FE03B8}"/>
              </a:ext>
            </a:extLst>
          </p:cNvPr>
          <p:cNvSpPr>
            <a:spLocks noGrp="1"/>
          </p:cNvSpPr>
          <p:nvPr>
            <p:ph type="title"/>
          </p:nvPr>
        </p:nvSpPr>
        <p:spPr>
          <a:xfrm>
            <a:off x="144518" y="18256"/>
            <a:ext cx="11902964" cy="604704"/>
          </a:xfrm>
        </p:spPr>
        <p:txBody>
          <a:bodyPr>
            <a:normAutofit/>
          </a:bodyPr>
          <a:lstStyle/>
          <a:p>
            <a:pPr algn="just"/>
            <a:r>
              <a:rPr lang="ru-RU" sz="2800" dirty="0" smtClean="0">
                <a:latin typeface="Arial" panose="020B0604020202020204" pitchFamily="34" charset="0"/>
                <a:cs typeface="Arial" panose="020B0604020202020204" pitchFamily="34" charset="0"/>
              </a:rPr>
              <a:t>ПЕДАГОГТЕРГЕ АРНАЛҒАН КӘСІБИ БАЙҚАУЛАР: </a:t>
            </a:r>
            <a:endParaRPr lang="x-none" sz="3600" dirty="0"/>
          </a:p>
        </p:txBody>
      </p:sp>
      <p:sp>
        <p:nvSpPr>
          <p:cNvPr id="3" name="Объект 2">
            <a:extLst>
              <a:ext uri="{FF2B5EF4-FFF2-40B4-BE49-F238E27FC236}">
                <a16:creationId xmlns:a16="http://schemas.microsoft.com/office/drawing/2014/main" xmlns="" id="{B0188CE0-8CA6-C591-C653-9DFE7368F0AD}"/>
              </a:ext>
            </a:extLst>
          </p:cNvPr>
          <p:cNvSpPr>
            <a:spLocks noGrp="1"/>
          </p:cNvSpPr>
          <p:nvPr>
            <p:ph idx="1"/>
          </p:nvPr>
        </p:nvSpPr>
        <p:spPr>
          <a:xfrm>
            <a:off x="399392" y="1789162"/>
            <a:ext cx="11440511" cy="4445878"/>
          </a:xfrm>
        </p:spPr>
        <p:txBody>
          <a:bodyPr>
            <a:noAutofit/>
          </a:bodyPr>
          <a:lstStyle/>
          <a:p>
            <a:pPr algn="just">
              <a:buFont typeface="Wingdings" panose="05000000000000000000" pitchFamily="2" charset="2"/>
              <a:buChar char="q"/>
            </a:pPr>
            <a:r>
              <a:rPr lang="ru-RU" sz="3200" dirty="0" smtClean="0">
                <a:latin typeface="Arial" panose="020B0604020202020204" pitchFamily="34" charset="0"/>
                <a:cs typeface="Arial" panose="020B0604020202020204" pitchFamily="34" charset="0"/>
              </a:rPr>
              <a:t>«Мектепке дейінгі ұйымның </a:t>
            </a:r>
            <a:r>
              <a:rPr lang="ru-RU" sz="3200" dirty="0" err="1" smtClean="0">
                <a:latin typeface="Arial" panose="020B0604020202020204" pitchFamily="34" charset="0"/>
                <a:cs typeface="Arial" panose="020B0604020202020204" pitchFamily="34" charset="0"/>
              </a:rPr>
              <a:t>үздік</a:t>
            </a:r>
            <a:r>
              <a:rPr lang="ru-RU" sz="3200" dirty="0" smtClean="0">
                <a:latin typeface="Arial" panose="020B0604020202020204" pitchFamily="34" charset="0"/>
                <a:cs typeface="Arial" panose="020B0604020202020204" pitchFamily="34" charset="0"/>
              </a:rPr>
              <a:t> </a:t>
            </a:r>
            <a:r>
              <a:rPr lang="ru-RU" sz="3200" dirty="0" err="1" smtClean="0">
                <a:latin typeface="Arial" panose="020B0604020202020204" pitchFamily="34" charset="0"/>
                <a:cs typeface="Arial" panose="020B0604020202020204" pitchFamily="34" charset="0"/>
              </a:rPr>
              <a:t>педагогі</a:t>
            </a:r>
            <a:r>
              <a:rPr lang="ru-RU" sz="3200" dirty="0" smtClean="0">
                <a:latin typeface="Arial" panose="020B0604020202020204" pitchFamily="34" charset="0"/>
                <a:cs typeface="Arial" panose="020B0604020202020204" pitchFamily="34" charset="0"/>
              </a:rPr>
              <a:t>» </a:t>
            </a:r>
            <a:endParaRPr lang="ru-RU" sz="3200" dirty="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ru-RU" sz="32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ru-RU" sz="3200" dirty="0">
                <a:latin typeface="Arial" panose="020B0604020202020204" pitchFamily="34" charset="0"/>
                <a:cs typeface="Arial" panose="020B0604020202020204" pitchFamily="34" charset="0"/>
              </a:rPr>
              <a:t>«Мектепке дейінгі </a:t>
            </a:r>
            <a:r>
              <a:rPr lang="ru-RU" sz="3200" dirty="0" smtClean="0">
                <a:latin typeface="Arial" panose="020B0604020202020204" pitchFamily="34" charset="0"/>
                <a:cs typeface="Arial" panose="020B0604020202020204" pitchFamily="34" charset="0"/>
              </a:rPr>
              <a:t>ұйымның </a:t>
            </a:r>
            <a:r>
              <a:rPr lang="ru-RU" sz="3200" dirty="0" err="1" smtClean="0">
                <a:latin typeface="Arial" panose="020B0604020202020204" pitchFamily="34" charset="0"/>
                <a:cs typeface="Arial" panose="020B0604020202020204" pitchFamily="34" charset="0"/>
              </a:rPr>
              <a:t>жыл</a:t>
            </a:r>
            <a:r>
              <a:rPr lang="ru-RU" sz="3200" dirty="0" smtClean="0">
                <a:latin typeface="Arial" panose="020B0604020202020204" pitchFamily="34" charset="0"/>
                <a:cs typeface="Arial" panose="020B0604020202020204" pitchFamily="34" charset="0"/>
              </a:rPr>
              <a:t> </a:t>
            </a:r>
            <a:r>
              <a:rPr lang="ru-RU" sz="3200" dirty="0" err="1" smtClean="0">
                <a:latin typeface="Arial" panose="020B0604020202020204" pitchFamily="34" charset="0"/>
                <a:cs typeface="Arial" panose="020B0604020202020204" pitchFamily="34" charset="0"/>
              </a:rPr>
              <a:t>әдіскері</a:t>
            </a:r>
            <a:r>
              <a:rPr lang="ru-RU" sz="3200" dirty="0" smtClean="0">
                <a:latin typeface="Arial" panose="020B0604020202020204" pitchFamily="34" charset="0"/>
                <a:cs typeface="Arial" panose="020B0604020202020204" pitchFamily="34" charset="0"/>
              </a:rPr>
              <a:t>»</a:t>
            </a:r>
            <a:endParaRPr lang="ru-RU" sz="3200" dirty="0">
              <a:latin typeface="Arial" panose="020B0604020202020204" pitchFamily="34" charset="0"/>
              <a:cs typeface="Arial" panose="020B0604020202020204" pitchFamily="34" charset="0"/>
            </a:endParaRPr>
          </a:p>
          <a:p>
            <a:pPr marL="0" indent="0" algn="just">
              <a:buNone/>
            </a:pPr>
            <a:endParaRPr lang="ru-RU" sz="2400" dirty="0">
              <a:latin typeface="Arial" panose="020B0604020202020204" pitchFamily="34" charset="0"/>
              <a:cs typeface="Arial" panose="020B0604020202020204" pitchFamily="34" charset="0"/>
            </a:endParaRPr>
          </a:p>
          <a:p>
            <a:pPr marL="0" indent="0" algn="r">
              <a:buNone/>
            </a:pPr>
            <a:endParaRPr lang="ru-RU" sz="2400" i="1" dirty="0">
              <a:latin typeface="Arial" panose="020B0604020202020204" pitchFamily="34" charset="0"/>
              <a:cs typeface="Arial" panose="020B0604020202020204" pitchFamily="34" charset="0"/>
            </a:endParaRPr>
          </a:p>
          <a:p>
            <a:pPr marL="0" indent="0" algn="just">
              <a:buNone/>
            </a:pPr>
            <a:endParaRPr lang="ru-RU" sz="2400" i="1" dirty="0">
              <a:latin typeface="Arial" panose="020B0604020202020204" pitchFamily="34" charset="0"/>
              <a:cs typeface="Arial" panose="020B0604020202020204" pitchFamily="34" charset="0"/>
            </a:endParaRPr>
          </a:p>
          <a:p>
            <a:pPr marL="0" indent="0" algn="just">
              <a:buNone/>
            </a:pPr>
            <a:r>
              <a:rPr lang="kk-KZ" b="1" dirty="0" smtClean="0"/>
              <a:t>Байқаулардың </a:t>
            </a:r>
            <a:r>
              <a:rPr lang="kk-KZ" b="1" dirty="0"/>
              <a:t>ережелері Институттың </a:t>
            </a:r>
            <a:r>
              <a:rPr lang="kk-KZ" b="1" u="sng" dirty="0">
                <a:hlinkClick r:id="rId2"/>
              </a:rPr>
              <a:t>www.irrd.kz</a:t>
            </a:r>
            <a:r>
              <a:rPr lang="kk-KZ" b="1" dirty="0"/>
              <a:t> сайтында </a:t>
            </a:r>
            <a:r>
              <a:rPr lang="kk-KZ" b="1" dirty="0" smtClean="0"/>
              <a:t>орналастырылған  </a:t>
            </a:r>
            <a:endParaRPr lang="ru-RU" b="1" dirty="0"/>
          </a:p>
          <a:p>
            <a:pPr marL="0" indent="0" algn="just">
              <a:buNone/>
            </a:pPr>
            <a:endParaRPr lang="x-none"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3A9102E0-48EA-F302-9DB0-CB9D5D486EA3}"/>
              </a:ext>
            </a:extLst>
          </p:cNvPr>
          <p:cNvSpPr txBox="1"/>
          <p:nvPr/>
        </p:nvSpPr>
        <p:spPr>
          <a:xfrm>
            <a:off x="3446078" y="636096"/>
            <a:ext cx="8745922" cy="369332"/>
          </a:xfrm>
          <a:prstGeom prst="rect">
            <a:avLst/>
          </a:prstGeom>
          <a:noFill/>
        </p:spPr>
        <p:txBody>
          <a:bodyPr wrap="square">
            <a:sp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ҚР БҒМ</a:t>
            </a:r>
            <a:r>
              <a:rPr kumimoji="0" lang="ru-RU" sz="2000" b="0" i="1"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2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07.12.11ж </a:t>
            </a:r>
            <a:r>
              <a:rPr kumimoji="0" lang="ru-RU"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2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514 </a:t>
            </a:r>
            <a:r>
              <a:rPr kumimoji="0" lang="ru-RU" sz="20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бұйрығымен</a:t>
            </a:r>
            <a:r>
              <a:rPr kumimoji="0" lang="ru-RU" sz="2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20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бекітілген</a:t>
            </a:r>
            <a:r>
              <a:rPr kumimoji="0" lang="ru-RU" sz="2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ru-RU"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6494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930166" y="0"/>
            <a:ext cx="1057866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smtClean="0">
                <a:ln>
                  <a:noFill/>
                </a:ln>
                <a:solidFill>
                  <a:prstClr val="black"/>
                </a:solidFill>
                <a:effectLst/>
                <a:uLnTx/>
                <a:uFillTx/>
                <a:latin typeface="Calibri Light"/>
                <a:ea typeface="+mn-ea"/>
                <a:cs typeface="+mn-cs"/>
              </a:rPr>
              <a:t>МЕКТЕПТЕРДІҢ (ЛИЦЕЙЛЕР МЕН ГИМНАЗИЯЛАРДЫҢ) МЕКТЕПАЛДЫ СЫНЫБЫНА АРНАЛҒАН</a:t>
            </a:r>
            <a:r>
              <a:rPr kumimoji="0" lang="ru-RU" b="1" i="0" u="none" strike="noStrike" kern="1200" cap="none" spc="0" normalizeH="0" noProof="0" dirty="0" smtClean="0">
                <a:ln>
                  <a:noFill/>
                </a:ln>
                <a:solidFill>
                  <a:prstClr val="black"/>
                </a:solidFill>
                <a:effectLst/>
                <a:uLnTx/>
                <a:uFillTx/>
                <a:latin typeface="Calibri Light"/>
                <a:ea typeface="+mn-ea"/>
                <a:cs typeface="+mn-cs"/>
              </a:rPr>
              <a:t> ҮЛГІЛІК ОҚУ ЖОСПАРЫНЫҢ ЖОБАСЫ </a:t>
            </a:r>
            <a:endParaRPr kumimoji="0" lang="ru-RU" sz="9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303212343"/>
              </p:ext>
            </p:extLst>
          </p:nvPr>
        </p:nvGraphicFramePr>
        <p:xfrm>
          <a:off x="123824" y="646331"/>
          <a:ext cx="11896725" cy="6182825"/>
        </p:xfrm>
        <a:graphic>
          <a:graphicData uri="http://schemas.openxmlformats.org/drawingml/2006/table">
            <a:tbl>
              <a:tblPr firstRow="1" firstCol="1" bandRow="1"/>
              <a:tblGrid>
                <a:gridCol w="403142">
                  <a:extLst>
                    <a:ext uri="{9D8B030D-6E8A-4147-A177-3AD203B41FA5}">
                      <a16:colId xmlns:a16="http://schemas.microsoft.com/office/drawing/2014/main" xmlns="" val="20000"/>
                    </a:ext>
                  </a:extLst>
                </a:gridCol>
                <a:gridCol w="6115134">
                  <a:extLst>
                    <a:ext uri="{9D8B030D-6E8A-4147-A177-3AD203B41FA5}">
                      <a16:colId xmlns:a16="http://schemas.microsoft.com/office/drawing/2014/main" xmlns="" val="20001"/>
                    </a:ext>
                  </a:extLst>
                </a:gridCol>
                <a:gridCol w="2529880">
                  <a:extLst>
                    <a:ext uri="{9D8B030D-6E8A-4147-A177-3AD203B41FA5}">
                      <a16:colId xmlns:a16="http://schemas.microsoft.com/office/drawing/2014/main" xmlns="" val="20003"/>
                    </a:ext>
                  </a:extLst>
                </a:gridCol>
                <a:gridCol w="2848569">
                  <a:extLst>
                    <a:ext uri="{9D8B030D-6E8A-4147-A177-3AD203B41FA5}">
                      <a16:colId xmlns:a16="http://schemas.microsoft.com/office/drawing/2014/main" xmlns="" val="20004"/>
                    </a:ext>
                  </a:extLst>
                </a:gridCol>
              </a:tblGrid>
              <a:tr h="0">
                <a:tc>
                  <a:txBody>
                    <a:bodyPr/>
                    <a:lstStyle/>
                    <a:p>
                      <a:pPr marL="12700" algn="ctr">
                        <a:lnSpc>
                          <a:spcPct val="115000"/>
                        </a:lnSpc>
                        <a:spcAft>
                          <a:spcPts val="100"/>
                        </a:spcAft>
                      </a:pPr>
                      <a:r>
                        <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kk-KZ"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р</a:t>
                      </a:r>
                      <a:r>
                        <a:rPr lang="en-US"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kk-KZ"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с</a:t>
                      </a:r>
                      <a:endParaRPr lang="ru-RU" sz="1500"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500" kern="1200" spc="1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*Ұйымдастырылған іс-әрекет/Балалар әрекеті </a:t>
                      </a:r>
                      <a:endParaRPr lang="ru-RU" sz="1500" dirty="0"/>
                    </a:p>
                  </a:txBody>
                  <a:tcPr marL="45001" marR="45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830" algn="ctr">
                        <a:lnSpc>
                          <a:spcPct val="105000"/>
                        </a:lnSpc>
                        <a:spcAft>
                          <a:spcPts val="0"/>
                        </a:spcAft>
                      </a:pPr>
                      <a:r>
                        <a:rPr lang="kk-KZ" sz="1400" kern="1200" dirty="0">
                          <a:solidFill>
                            <a:srgbClr val="000000"/>
                          </a:solidFill>
                          <a:effectLst/>
                          <a:latin typeface="Times New Roman" panose="02020603050405020304" pitchFamily="18" charset="0"/>
                          <a:ea typeface="Calibri" panose="020F0502020204030204" pitchFamily="34" charset="0"/>
                        </a:rPr>
                        <a:t>Аптасына өткізілу жиілігі</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830" algn="ctr">
                        <a:lnSpc>
                          <a:spcPct val="105000"/>
                        </a:lnSpc>
                        <a:spcAft>
                          <a:spcPts val="0"/>
                        </a:spcAft>
                      </a:pPr>
                      <a:r>
                        <a:rPr lang="kk-KZ" sz="1400" kern="1200" dirty="0">
                          <a:solidFill>
                            <a:srgbClr val="000000"/>
                          </a:solidFill>
                          <a:effectLst/>
                          <a:latin typeface="Times New Roman" panose="02020603050405020304" pitchFamily="18" charset="0"/>
                          <a:ea typeface="Calibri" panose="020F0502020204030204" pitchFamily="34" charset="0"/>
                        </a:rPr>
                        <a:t>Аптадағы нормативтік жүктеме</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2939">
                <a:tc rowSpan="2">
                  <a:txBody>
                    <a:bodyPr/>
                    <a:lstStyle/>
                    <a:p>
                      <a:pPr marL="12700" algn="ctr">
                        <a:lnSpc>
                          <a:spcPct val="115000"/>
                        </a:lnSpc>
                        <a:spcAft>
                          <a:spcPts val="100"/>
                        </a:spcAft>
                      </a:pPr>
                      <a:r>
                        <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ru-RU" sz="1500"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kk-KZ" sz="15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Дене шынықтыру  </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ru-RU" sz="1500" b="1"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t>
                      </a:r>
                      <a:r>
                        <a:rPr lang="kk-KZ" sz="15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сағат</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2939">
                <a:tc vMerge="1">
                  <a:txBody>
                    <a:bodyPr/>
                    <a:lstStyle/>
                    <a:p>
                      <a:endParaRPr lang="ru-RU"/>
                    </a:p>
                  </a:txBody>
                  <a:tcPr/>
                </a:tc>
                <a:tc>
                  <a:txBody>
                    <a:bodyPr/>
                    <a:lstStyle/>
                    <a:p>
                      <a:pPr marL="64135" marR="109855" algn="just">
                        <a:lnSpc>
                          <a:spcPct val="105000"/>
                        </a:lnSpc>
                        <a:spcAft>
                          <a:spcPts val="0"/>
                        </a:spcAft>
                      </a:pPr>
                      <a:r>
                        <a:rPr lang="kk-KZ" sz="15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**Қимыл белсенділігі</a:t>
                      </a:r>
                      <a:endParaRPr lang="ru-RU" sz="1500"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күн сайын</a:t>
                      </a:r>
                      <a:endParaRPr lang="ru-RU" sz="1500" b="0"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0"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2939">
                <a:tc rowSpan="6">
                  <a:txBody>
                    <a:bodyPr/>
                    <a:lstStyle/>
                    <a:p>
                      <a:pPr marL="12700" algn="ctr">
                        <a:lnSpc>
                          <a:spcPct val="115000"/>
                        </a:lnSpc>
                        <a:spcAft>
                          <a:spcPts val="100"/>
                        </a:spcAft>
                      </a:pPr>
                      <a:r>
                        <a:rPr lang="en-US" sz="1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ru-RU" sz="150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ru-RU" sz="15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Сөйлеуді</a:t>
                      </a:r>
                      <a:r>
                        <a:rPr lang="ru-RU" sz="15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ru-RU" sz="15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дамыту</a:t>
                      </a:r>
                      <a:r>
                        <a:rPr lang="ru-RU" sz="15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1" u="none" strike="noStrike"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1">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kk-KZ" sz="15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сағат</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2939">
                <a:tc vMerge="1">
                  <a:txBody>
                    <a:bodyPr/>
                    <a:lstStyle/>
                    <a:p>
                      <a:endParaRPr lang="ru-RU"/>
                    </a:p>
                  </a:txBody>
                  <a:tcPr/>
                </a:tc>
                <a:tc>
                  <a:txBody>
                    <a:bodyPr/>
                    <a:lstStyle/>
                    <a:p>
                      <a:pPr marL="64135" marR="109855" algn="just">
                        <a:lnSpc>
                          <a:spcPct val="105000"/>
                        </a:lnSpc>
                        <a:spcAft>
                          <a:spcPts val="0"/>
                        </a:spcAft>
                      </a:pPr>
                      <a:r>
                        <a:rPr lang="kk-KZ" sz="15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Коммуникативтік</a:t>
                      </a:r>
                      <a:r>
                        <a:rPr lang="kk-KZ" sz="1500" kern="12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әрекет</a:t>
                      </a:r>
                      <a:endParaRPr lang="ru-RU" sz="1500"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күн сайын</a:t>
                      </a: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0"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2939">
                <a:tc vMerge="1">
                  <a:txBody>
                    <a:bodyPr/>
                    <a:lstStyle/>
                    <a:p>
                      <a:endParaRPr lang="ru-RU"/>
                    </a:p>
                  </a:txBody>
                  <a:tcPr/>
                </a:tc>
                <a:tc>
                  <a:txBody>
                    <a:bodyPr/>
                    <a:lstStyle/>
                    <a:p>
                      <a:pPr marL="64135" marR="109855" algn="just">
                        <a:lnSpc>
                          <a:spcPct val="105000"/>
                        </a:lnSpc>
                        <a:spcAft>
                          <a:spcPts val="0"/>
                        </a:spcAft>
                      </a:pPr>
                      <a:r>
                        <a:rPr lang="ru-RU" sz="15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Көркем</a:t>
                      </a:r>
                      <a:r>
                        <a:rPr lang="ru-RU" sz="15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ru-RU" sz="15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әдебиет</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1"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1" kern="12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2 </a:t>
                      </a:r>
                      <a:r>
                        <a:rPr lang="kk-KZ" sz="1500" b="1" kern="1200" dirty="0" smtClean="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сағат</a:t>
                      </a:r>
                      <a:r>
                        <a:rPr lang="ru-RU" sz="1500" b="1" dirty="0">
                          <a:effectLst/>
                          <a:latin typeface="Arial" panose="020B0604020202020204" pitchFamily="34" charset="0"/>
                          <a:ea typeface="Times New Roman" panose="02020603050405020304" pitchFamily="18" charset="0"/>
                          <a:cs typeface="Arial" panose="020B0604020202020204" pitchFamily="34" charset="0"/>
                        </a:rPr>
                        <a:t> </a:t>
                      </a: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9264">
                <a:tc vMerge="1">
                  <a:txBody>
                    <a:bodyPr/>
                    <a:lstStyle/>
                    <a:p>
                      <a:endParaRPr lang="ru-RU"/>
                    </a:p>
                  </a:txBody>
                  <a:tcPr/>
                </a:tc>
                <a:tc>
                  <a:txBody>
                    <a:bodyPr/>
                    <a:lstStyle/>
                    <a:p>
                      <a:pPr marL="64135" marR="109855" algn="just">
                        <a:lnSpc>
                          <a:spcPct val="105000"/>
                        </a:lnSpc>
                        <a:spcAft>
                          <a:spcPts val="0"/>
                        </a:spcAft>
                      </a:pPr>
                      <a:r>
                        <a:rPr lang="kk-KZ" sz="15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Коммуникативтік әрекет</a:t>
                      </a: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күн сайын</a:t>
                      </a: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0"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2939">
                <a:tc vMerge="1">
                  <a:txBody>
                    <a:bodyPr/>
                    <a:lstStyle/>
                    <a:p>
                      <a:endParaRPr lang="ru-RU"/>
                    </a:p>
                  </a:txBody>
                  <a:tcPr/>
                </a:tc>
                <a:tc>
                  <a:txBody>
                    <a:bodyPr/>
                    <a:lstStyle/>
                    <a:p>
                      <a:pPr marL="64135" marR="109855" algn="just">
                        <a:lnSpc>
                          <a:spcPct val="105000"/>
                        </a:lnSpc>
                        <a:spcAft>
                          <a:spcPts val="0"/>
                        </a:spcAft>
                      </a:pPr>
                      <a:r>
                        <a:rPr lang="kk-KZ" sz="15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Қазақ тілі </a:t>
                      </a:r>
                      <a:endParaRPr lang="ru-RU" sz="1500"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u="none" strike="noStrike"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kk-KZ" sz="1500" b="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сағат</a:t>
                      </a:r>
                      <a:endParaRPr lang="ru-RU" sz="1500" b="0"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2939">
                <a:tc vMerge="1">
                  <a:txBody>
                    <a:bodyPr/>
                    <a:lstStyle/>
                    <a:p>
                      <a:endParaRPr lang="ru-RU"/>
                    </a:p>
                  </a:txBody>
                  <a:tcPr/>
                </a:tc>
                <a:tc>
                  <a:txBody>
                    <a:bodyPr/>
                    <a:lstStyle/>
                    <a:p>
                      <a:pPr marL="64135" marR="109855" algn="just">
                        <a:lnSpc>
                          <a:spcPct val="105000"/>
                        </a:lnSpc>
                        <a:spcAft>
                          <a:spcPts val="0"/>
                        </a:spcAft>
                      </a:pPr>
                      <a:r>
                        <a:rPr lang="kk-KZ" sz="15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Коммуникативтік әрекет</a:t>
                      </a: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күн сайын</a:t>
                      </a: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0"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39011">
                <a:tc>
                  <a:txBody>
                    <a:bodyPr/>
                    <a:lstStyle/>
                    <a:p>
                      <a:pPr marL="12700" algn="ctr">
                        <a:lnSpc>
                          <a:spcPct val="115000"/>
                        </a:lnSpc>
                        <a:spcAft>
                          <a:spcPts val="100"/>
                        </a:spcAft>
                      </a:pPr>
                      <a:r>
                        <a:rPr lang="kk-KZ"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ru-RU" sz="1500"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kk-KZ" sz="1500" b="1" kern="1200" dirty="0" smtClean="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Сауат ашу негіздері</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1"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kk-KZ" sz="15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сағат</a:t>
                      </a:r>
                      <a:r>
                        <a:rPr lang="kk-KZ" sz="15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54121">
                <a:tc>
                  <a:txBody>
                    <a:bodyPr/>
                    <a:lstStyle/>
                    <a:p>
                      <a:pPr marL="12700" algn="ctr">
                        <a:lnSpc>
                          <a:spcPct val="115000"/>
                        </a:lnSpc>
                        <a:spcAft>
                          <a:spcPts val="100"/>
                        </a:spcAft>
                      </a:pPr>
                      <a:r>
                        <a:rPr lang="kk-KZ"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kk-KZ" sz="15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Коммуникативтік, танымдық әрекет</a:t>
                      </a:r>
                      <a:endParaRPr lang="ru-RU" sz="1500"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күн сайын</a:t>
                      </a: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0"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50315">
                <a:tc>
                  <a:txBody>
                    <a:bodyPr/>
                    <a:lstStyle/>
                    <a:p>
                      <a:pPr marL="12700" algn="ctr">
                        <a:lnSpc>
                          <a:spcPct val="115000"/>
                        </a:lnSpc>
                        <a:spcAft>
                          <a:spcPts val="100"/>
                        </a:spcAft>
                      </a:pPr>
                      <a:r>
                        <a:rPr lang="ru-RU" sz="1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ru-RU" sz="150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a:lnSpc>
                          <a:spcPct val="107000"/>
                        </a:lnSpc>
                        <a:spcAft>
                          <a:spcPts val="0"/>
                        </a:spcAft>
                      </a:pPr>
                      <a:r>
                        <a:rPr lang="ru-RU" sz="15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Математика </a:t>
                      </a:r>
                      <a:r>
                        <a:rPr lang="ru-RU" sz="15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негіздері</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ru-RU" sz="1500" b="1" u="none" strike="noStrike">
                          <a:effectLst/>
                          <a:latin typeface="Arial" panose="020B0604020202020204" pitchFamily="34" charset="0"/>
                          <a:ea typeface="Times New Roman" panose="02020603050405020304" pitchFamily="18" charset="0"/>
                          <a:cs typeface="Arial" panose="020B0604020202020204" pitchFamily="34" charset="0"/>
                        </a:rPr>
                        <a:t> </a:t>
                      </a:r>
                      <a:endParaRPr lang="ru-RU" sz="1500" b="1">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ru-RU" sz="15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kk-KZ" sz="1500" b="1" kern="12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2 </a:t>
                      </a:r>
                      <a:r>
                        <a:rPr lang="kk-KZ" sz="1500" b="1" kern="1200" dirty="0" smtClean="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сағат</a:t>
                      </a:r>
                      <a:r>
                        <a:rPr lang="ru-RU" sz="1500" b="1" dirty="0">
                          <a:effectLst/>
                          <a:latin typeface="Arial" panose="020B0604020202020204" pitchFamily="34" charset="0"/>
                          <a:ea typeface="Times New Roman" panose="02020603050405020304" pitchFamily="18" charset="0"/>
                          <a:cs typeface="Arial" panose="020B0604020202020204" pitchFamily="34" charset="0"/>
                        </a:rPr>
                        <a:t> </a:t>
                      </a: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86794">
                <a:tc>
                  <a:txBody>
                    <a:bodyPr/>
                    <a:lstStyle/>
                    <a:p>
                      <a:pPr marL="12700" algn="ctr">
                        <a:lnSpc>
                          <a:spcPct val="115000"/>
                        </a:lnSpc>
                        <a:spcAft>
                          <a:spcPts val="100"/>
                        </a:spcAft>
                      </a:pPr>
                      <a:r>
                        <a:rPr lang="ru-RU" sz="1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a:lnSpc>
                          <a:spcPct val="107000"/>
                        </a:lnSpc>
                        <a:spcAft>
                          <a:spcPts val="0"/>
                        </a:spcAft>
                      </a:pPr>
                      <a:r>
                        <a:rPr lang="ru-RU" sz="1500" dirty="0" err="1" smtClean="0">
                          <a:effectLst/>
                          <a:latin typeface="Arial" panose="020B0604020202020204" pitchFamily="34" charset="0"/>
                          <a:ea typeface="Times New Roman" panose="02020603050405020304" pitchFamily="18" charset="0"/>
                          <a:cs typeface="Arial" panose="020B0604020202020204" pitchFamily="34" charset="0"/>
                        </a:rPr>
                        <a:t>Танымдық</a:t>
                      </a:r>
                      <a:r>
                        <a:rPr lang="ru-RU" sz="1500" dirty="0" smtClean="0">
                          <a:effectLst/>
                          <a:latin typeface="Arial" panose="020B0604020202020204" pitchFamily="34" charset="0"/>
                          <a:ea typeface="Times New Roman" panose="02020603050405020304" pitchFamily="18" charset="0"/>
                          <a:cs typeface="Arial" panose="020B0604020202020204" pitchFamily="34" charset="0"/>
                        </a:rPr>
                        <a:t>, </a:t>
                      </a:r>
                      <a:r>
                        <a:rPr lang="ru-RU" sz="1500" dirty="0" err="1" smtClean="0">
                          <a:effectLst/>
                          <a:latin typeface="Arial" panose="020B0604020202020204" pitchFamily="34" charset="0"/>
                          <a:ea typeface="Times New Roman" panose="02020603050405020304" pitchFamily="18" charset="0"/>
                          <a:cs typeface="Arial" panose="020B0604020202020204" pitchFamily="34" charset="0"/>
                        </a:rPr>
                        <a:t>зерттеу</a:t>
                      </a:r>
                      <a:r>
                        <a:rPr lang="ru-RU" sz="1500" dirty="0" smtClean="0">
                          <a:effectLst/>
                          <a:latin typeface="Arial" panose="020B0604020202020204" pitchFamily="34" charset="0"/>
                          <a:ea typeface="Times New Roman" panose="02020603050405020304" pitchFamily="18" charset="0"/>
                          <a:cs typeface="Arial" panose="020B0604020202020204" pitchFamily="34" charset="0"/>
                        </a:rPr>
                        <a:t> </a:t>
                      </a:r>
                      <a:r>
                        <a:rPr lang="ru-RU" sz="1500" dirty="0" err="1" smtClean="0">
                          <a:effectLst/>
                          <a:latin typeface="Arial" panose="020B0604020202020204" pitchFamily="34" charset="0"/>
                          <a:ea typeface="Times New Roman" panose="02020603050405020304" pitchFamily="18" charset="0"/>
                          <a:cs typeface="Arial" panose="020B0604020202020204" pitchFamily="34" charset="0"/>
                        </a:rPr>
                        <a:t>әрекеті</a:t>
                      </a:r>
                      <a:endParaRPr lang="ru-RU" sz="1500"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күн сайын</a:t>
                      </a: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0"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74124">
                <a:tc>
                  <a:txBody>
                    <a:bodyPr/>
                    <a:lstStyle/>
                    <a:p>
                      <a:pPr marL="12700" algn="ctr">
                        <a:lnSpc>
                          <a:spcPct val="115000"/>
                        </a:lnSpc>
                        <a:spcAft>
                          <a:spcPts val="100"/>
                        </a:spcAft>
                      </a:pPr>
                      <a:r>
                        <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t>
                      </a:r>
                      <a:endParaRPr lang="ru-RU" sz="1500"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kk-KZ" sz="1500" b="1" dirty="0" smtClean="0">
                          <a:effectLst/>
                          <a:latin typeface="Arial" panose="020B0604020202020204" pitchFamily="34" charset="0"/>
                          <a:ea typeface="Times New Roman" panose="02020603050405020304" pitchFamily="18" charset="0"/>
                          <a:cs typeface="Arial" panose="020B0604020202020204" pitchFamily="34" charset="0"/>
                        </a:rPr>
                        <a:t>Қоршаған ортамен таныстыру</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ru-RU" sz="1500" b="1"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kk-KZ" sz="15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сағат</a:t>
                      </a:r>
                      <a:r>
                        <a:rPr lang="ru-RU" sz="1500" b="1" dirty="0">
                          <a:effectLst/>
                          <a:latin typeface="Arial" panose="020B0604020202020204" pitchFamily="34" charset="0"/>
                          <a:ea typeface="Times New Roman" panose="02020603050405020304" pitchFamily="18" charset="0"/>
                          <a:cs typeface="Arial" panose="020B0604020202020204" pitchFamily="34" charset="0"/>
                        </a:rPr>
                        <a:t> </a:t>
                      </a: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29226">
                <a:tc>
                  <a:txBody>
                    <a:bodyPr/>
                    <a:lstStyle/>
                    <a:p>
                      <a:pPr marL="12700" algn="ctr">
                        <a:lnSpc>
                          <a:spcPct val="115000"/>
                        </a:lnSpc>
                        <a:spcAft>
                          <a:spcPts val="100"/>
                        </a:spcAft>
                      </a:pPr>
                      <a:r>
                        <a:rPr lang="en-US" sz="1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kk-KZ" sz="1500" dirty="0" smtClean="0">
                          <a:effectLst/>
                          <a:latin typeface="Arial" panose="020B0604020202020204" pitchFamily="34" charset="0"/>
                          <a:ea typeface="Times New Roman" panose="02020603050405020304" pitchFamily="18" charset="0"/>
                          <a:cs typeface="Arial" panose="020B0604020202020204" pitchFamily="34" charset="0"/>
                        </a:rPr>
                        <a:t>Зерттеу, танымдық, коммуникативтік,  еңбек</a:t>
                      </a:r>
                      <a:r>
                        <a:rPr lang="kk-KZ" sz="1500" baseline="0" dirty="0" smtClean="0">
                          <a:effectLst/>
                          <a:latin typeface="Arial" panose="020B0604020202020204" pitchFamily="34" charset="0"/>
                          <a:ea typeface="Times New Roman" panose="02020603050405020304" pitchFamily="18" charset="0"/>
                          <a:cs typeface="Arial" panose="020B0604020202020204" pitchFamily="34" charset="0"/>
                        </a:rPr>
                        <a:t> әрекеті</a:t>
                      </a: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күн сайын</a:t>
                      </a: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0"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22939">
                <a:tc rowSpan="5">
                  <a:txBody>
                    <a:bodyPr/>
                    <a:lstStyle/>
                    <a:p>
                      <a:pPr algn="ctr">
                        <a:lnSpc>
                          <a:spcPct val="115000"/>
                        </a:lnSpc>
                        <a:spcAft>
                          <a:spcPts val="100"/>
                        </a:spcAft>
                      </a:pPr>
                      <a:r>
                        <a:rPr lang="en-US" sz="1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ru-RU" sz="150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pPr>
                      <a:r>
                        <a:rPr lang="kk-KZ" sz="1400" b="1" kern="1200" dirty="0">
                          <a:solidFill>
                            <a:srgbClr val="000000"/>
                          </a:solidFill>
                          <a:effectLst/>
                          <a:latin typeface="Calibri" panose="020F0502020204030204" pitchFamily="34" charset="0"/>
                          <a:ea typeface="Calibri" panose="020F0502020204030204" pitchFamily="34" charset="0"/>
                        </a:rPr>
                        <a:t>Сурет салу</a:t>
                      </a:r>
                      <a:endParaRPr lang="ru-RU" sz="1400" b="1"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05000"/>
                        </a:lnSpc>
                        <a:spcAft>
                          <a:spcPts val="0"/>
                        </a:spcAft>
                      </a:pPr>
                      <a:r>
                        <a:rPr lang="kk-KZ" sz="1500" b="1" u="none" strike="noStrike"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1">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07000"/>
                        </a:lnSpc>
                        <a:spcAft>
                          <a:spcPts val="0"/>
                        </a:spcAft>
                      </a:pPr>
                      <a:r>
                        <a:rPr lang="kk-KZ" sz="15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kk-KZ" sz="15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сағат</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22939">
                <a:tc vMerge="1">
                  <a:txBody>
                    <a:bodyPr/>
                    <a:lstStyle/>
                    <a:p>
                      <a:endParaRPr lang="ru-RU"/>
                    </a:p>
                  </a:txBody>
                  <a:tcPr/>
                </a:tc>
                <a:tc>
                  <a:txBody>
                    <a:bodyPr/>
                    <a:lstStyle/>
                    <a:p>
                      <a:pPr algn="just">
                        <a:lnSpc>
                          <a:spcPct val="105000"/>
                        </a:lnSpc>
                      </a:pPr>
                      <a:r>
                        <a:rPr lang="kk-KZ" sz="1400" b="1" kern="1200" dirty="0">
                          <a:solidFill>
                            <a:srgbClr val="000000"/>
                          </a:solidFill>
                          <a:effectLst/>
                          <a:latin typeface="Calibri" panose="020F0502020204030204" pitchFamily="34" charset="0"/>
                          <a:ea typeface="Calibri" panose="020F0502020204030204" pitchFamily="34" charset="0"/>
                        </a:rPr>
                        <a:t> Мүсіндеу</a:t>
                      </a:r>
                      <a:endParaRPr lang="ru-RU" sz="1400" b="1"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6"/>
                  </a:ext>
                </a:extLst>
              </a:tr>
              <a:tr h="222939">
                <a:tc vMerge="1">
                  <a:txBody>
                    <a:bodyPr/>
                    <a:lstStyle/>
                    <a:p>
                      <a:endParaRPr lang="ru-RU"/>
                    </a:p>
                  </a:txBody>
                  <a:tcPr/>
                </a:tc>
                <a:tc>
                  <a:txBody>
                    <a:bodyPr/>
                    <a:lstStyle/>
                    <a:p>
                      <a:pPr algn="just">
                        <a:lnSpc>
                          <a:spcPct val="105000"/>
                        </a:lnSpc>
                      </a:pPr>
                      <a:r>
                        <a:rPr lang="kk-KZ" sz="1400" b="1" kern="1200" dirty="0">
                          <a:solidFill>
                            <a:srgbClr val="000000"/>
                          </a:solidFill>
                          <a:effectLst/>
                          <a:latin typeface="Calibri" panose="020F0502020204030204" pitchFamily="34" charset="0"/>
                          <a:ea typeface="Calibri" panose="020F0502020204030204" pitchFamily="34" charset="0"/>
                        </a:rPr>
                        <a:t>Жапсыру</a:t>
                      </a:r>
                      <a:endParaRPr lang="ru-RU" sz="1400" b="1" dirty="0">
                        <a:effectLst/>
                        <a:latin typeface="Calibri" panose="020F0502020204030204" pitchFamily="34"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7"/>
                  </a:ext>
                </a:extLst>
              </a:tr>
              <a:tr h="222939">
                <a:tc vMerge="1">
                  <a:txBody>
                    <a:bodyPr/>
                    <a:lstStyle/>
                    <a:p>
                      <a:endParaRPr lang="ru-RU"/>
                    </a:p>
                  </a:txBody>
                  <a:tcPr/>
                </a:tc>
                <a:tc>
                  <a:txBody>
                    <a:bodyPr/>
                    <a:lstStyle/>
                    <a:p>
                      <a:pPr>
                        <a:lnSpc>
                          <a:spcPct val="107000"/>
                        </a:lnSpc>
                        <a:spcAft>
                          <a:spcPts val="0"/>
                        </a:spcAft>
                      </a:pPr>
                      <a:r>
                        <a:rPr lang="kk-KZ" sz="1400" b="1" kern="1200" dirty="0">
                          <a:solidFill>
                            <a:srgbClr val="000000"/>
                          </a:solidFill>
                          <a:effectLst/>
                          <a:latin typeface="Times New Roman" panose="02020603050405020304" pitchFamily="18" charset="0"/>
                          <a:ea typeface="Calibri" panose="020F0502020204030204" pitchFamily="34" charset="0"/>
                        </a:rPr>
                        <a:t> Құрастыру </a:t>
                      </a:r>
                      <a:endParaRPr lang="ru-RU" sz="1400" b="1" dirty="0">
                        <a:effectLst/>
                        <a:latin typeface="Times New Roman" panose="02020603050405020304" pitchFamily="18" charset="0"/>
                        <a:ea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8"/>
                  </a:ext>
                </a:extLst>
              </a:tr>
              <a:tr h="222939">
                <a:tc vMerge="1">
                  <a:txBody>
                    <a:bodyPr/>
                    <a:lstStyle/>
                    <a:p>
                      <a:endParaRPr lang="ru-RU"/>
                    </a:p>
                  </a:txBody>
                  <a:tcPr/>
                </a:tc>
                <a:tc>
                  <a:txBody>
                    <a:bodyPr/>
                    <a:lstStyle/>
                    <a:p>
                      <a:pPr marL="64135" marR="109855" algn="just">
                        <a:lnSpc>
                          <a:spcPct val="105000"/>
                        </a:lnSpc>
                        <a:spcAft>
                          <a:spcPts val="0"/>
                        </a:spcAft>
                      </a:pPr>
                      <a:r>
                        <a:rPr lang="kk-KZ" sz="15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Шығармашылық, бейнелеу әрекеті</a:t>
                      </a:r>
                      <a:endParaRPr lang="ru-RU" sz="1500"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күн сайын</a:t>
                      </a: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b="0" dirty="0">
                          <a:effectLst/>
                          <a:latin typeface="Arial" panose="020B0604020202020204" pitchFamily="34" charset="0"/>
                          <a:ea typeface="Times New Roman" panose="02020603050405020304" pitchFamily="18" charset="0"/>
                          <a:cs typeface="Arial" panose="020B0604020202020204" pitchFamily="34" charset="0"/>
                        </a:rPr>
                        <a:t> </a:t>
                      </a: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22939">
                <a:tc rowSpan="2">
                  <a:txBody>
                    <a:bodyPr/>
                    <a:lstStyle/>
                    <a:p>
                      <a:pPr marL="12700" algn="ctr">
                        <a:lnSpc>
                          <a:spcPct val="115000"/>
                        </a:lnSpc>
                        <a:spcAft>
                          <a:spcPts val="100"/>
                        </a:spcAft>
                      </a:pPr>
                      <a:r>
                        <a:rPr lang="en-US" sz="1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ru-RU" sz="150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ru-RU" sz="15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Музыка</a:t>
                      </a:r>
                      <a:endParaRPr lang="ru-RU" sz="1500" b="1">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ru-RU" sz="1500" b="1" u="none" strike="noStrike">
                          <a:effectLst/>
                          <a:latin typeface="Arial" panose="020B0604020202020204" pitchFamily="34" charset="0"/>
                          <a:ea typeface="Times New Roman" panose="02020603050405020304" pitchFamily="18" charset="0"/>
                          <a:cs typeface="Arial" panose="020B0604020202020204" pitchFamily="34" charset="0"/>
                        </a:rPr>
                        <a:t> </a:t>
                      </a:r>
                      <a:endParaRPr lang="ru-RU" sz="1500" b="1">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kk-KZ" sz="15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сағат</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76302">
                <a:tc vMerge="1">
                  <a:txBody>
                    <a:bodyPr/>
                    <a:lstStyle/>
                    <a:p>
                      <a:endParaRPr lang="ru-RU"/>
                    </a:p>
                  </a:txBody>
                  <a:tcPr/>
                </a:tc>
                <a:tc>
                  <a:txBody>
                    <a:bodyPr/>
                    <a:lstStyle/>
                    <a:p>
                      <a:pPr marL="64135" marR="109855" algn="just">
                        <a:lnSpc>
                          <a:spcPct val="105000"/>
                        </a:lnSpc>
                        <a:spcAft>
                          <a:spcPts val="0"/>
                        </a:spcAft>
                      </a:pPr>
                      <a:r>
                        <a:rPr lang="kk-KZ" sz="15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****Шығармашылық, музыкалық, қимыл</a:t>
                      </a:r>
                      <a:r>
                        <a:rPr lang="kk-KZ" sz="1500" kern="12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әрекеті</a:t>
                      </a:r>
                      <a:endParaRPr lang="ru-RU" sz="1500"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күн сайын</a:t>
                      </a: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kk-KZ" sz="15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1500" b="0"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239011">
                <a:tc>
                  <a:txBody>
                    <a:bodyPr/>
                    <a:lstStyle/>
                    <a:p>
                      <a:pPr marL="12700" algn="ctr">
                        <a:lnSpc>
                          <a:spcPct val="115000"/>
                        </a:lnSpc>
                        <a:spcAft>
                          <a:spcPts val="100"/>
                        </a:spcAft>
                      </a:pPr>
                      <a:r>
                        <a:rPr lang="kk-KZ" sz="1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ru-RU" sz="150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109855" algn="just">
                        <a:lnSpc>
                          <a:spcPct val="105000"/>
                        </a:lnSpc>
                        <a:spcAft>
                          <a:spcPts val="0"/>
                        </a:spcAft>
                      </a:pPr>
                      <a:r>
                        <a:rPr lang="ru-RU" sz="15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ru-RU" sz="1500" dirty="0">
                        <a:effectLst/>
                        <a:latin typeface="Arial" panose="020B0604020202020204" pitchFamily="34" charset="0"/>
                        <a:ea typeface="Times New Roman" panose="02020603050405020304" pitchFamily="18" charset="0"/>
                        <a:cs typeface="Arial" panose="020B0604020202020204" pitchFamily="34" charset="0"/>
                      </a:endParaRPr>
                    </a:p>
                  </a:txBody>
                  <a:tcPr marL="6250" marR="6250" marT="6250" marB="62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5000"/>
                        </a:lnSpc>
                        <a:spcAft>
                          <a:spcPts val="0"/>
                        </a:spcAft>
                      </a:pPr>
                      <a:r>
                        <a:rPr lang="kk-KZ" sz="1500" strike="sngStrike"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ru-RU" sz="150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5000"/>
                        </a:lnSpc>
                        <a:spcAft>
                          <a:spcPts val="0"/>
                        </a:spcAft>
                      </a:pPr>
                      <a:r>
                        <a:rPr lang="kk-KZ" sz="1500" b="1" kern="12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18</a:t>
                      </a:r>
                      <a:endParaRPr lang="ru-RU" sz="1500" b="1" dirty="0">
                        <a:effectLst/>
                        <a:latin typeface="Arial" panose="020B0604020202020204" pitchFamily="34" charset="0"/>
                        <a:ea typeface="Times New Roman" panose="02020603050405020304" pitchFamily="18" charset="0"/>
                        <a:cs typeface="Arial" panose="020B0604020202020204" pitchFamily="34" charset="0"/>
                      </a:endParaRPr>
                    </a:p>
                  </a:txBody>
                  <a:tcPr marL="45001" marR="4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val="3880959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23825" y="190500"/>
            <a:ext cx="11937041" cy="6186309"/>
          </a:xfrm>
          <a:prstGeom prst="rect">
            <a:avLst/>
          </a:prstGeom>
          <a:noFill/>
        </p:spPr>
        <p:txBody>
          <a:bodyPr wrap="square">
            <a:spAutoFit/>
          </a:bodyPr>
          <a:lstStyle/>
          <a:p>
            <a:pPr lvl="0" indent="450215" algn="just">
              <a:defRPr/>
            </a:pPr>
            <a:r>
              <a:rPr lang="kk-KZ" b="1" dirty="0">
                <a:solidFill>
                  <a:prstClr val="black"/>
                </a:solidFill>
                <a:latin typeface="Times New Roman" panose="02020603050405020304" pitchFamily="18" charset="0"/>
                <a:ea typeface="Times New Roman" panose="02020603050405020304" pitchFamily="18" charset="0"/>
              </a:rPr>
              <a:t>Ескерту: </a:t>
            </a:r>
          </a:p>
          <a:p>
            <a:pPr lvl="0" algn="just">
              <a:defRPr/>
            </a:pPr>
            <a:r>
              <a:rPr lang="kk-KZ" dirty="0" smtClean="0">
                <a:solidFill>
                  <a:prstClr val="black"/>
                </a:solidFill>
                <a:latin typeface="Times New Roman" panose="02020603050405020304" pitchFamily="18" charset="0"/>
                <a:ea typeface="Times New Roman" panose="02020603050405020304" pitchFamily="18" charset="0"/>
              </a:rPr>
              <a:t>	*Ұйымдастырылған </a:t>
            </a:r>
            <a:r>
              <a:rPr lang="kk-KZ" dirty="0">
                <a:solidFill>
                  <a:prstClr val="black"/>
                </a:solidFill>
                <a:latin typeface="Times New Roman" panose="02020603050405020304" pitchFamily="18" charset="0"/>
                <a:ea typeface="Times New Roman" panose="02020603050405020304" pitchFamily="18" charset="0"/>
              </a:rPr>
              <a:t>іс-әрекет - Қазақстан Республикасы Білім және ғылым министрінің міндетін атқарушының 2016 жылғы 12 тамыздағы № 499 бұйрығымен бекітілген «Мектепке дейінгі тәрбие мен оқытудың Үлгілік оқу бағдарламаларын бекіту туралы» (Нормативтік құқықтық актілерді мемлекеттік тіркеу тізілімінде № 14235 болып тіркелген) Мектепке дейінгі тәрбие мен оқытудың үлгілік оқу бағдарламасының мазмұнын, соның ішінде мектепке дейінгі ұйымның жұмыс бағытын ескере отырып, балаларды қазақ халқының ұлттық құндылықтарына, отбасылық құндылықтарға, патриоттық сезімге, Отанға деген сүйіспеншілікке, мәдени-әлеуметттік нормаларға баулу, қауіпсіз мінез-құлық қағидаларын қалыптастыру бойынша міндеттерді іске асыру үшін күні бойы педагогтің ойын түріндегі түрлі балалар әрекеті (ойын, қимыл, танымдық, шығармашылық, зерттеу, еңбек, дербес) арқылы ұйымдастыратын кіріктірілген сабағы</a:t>
            </a:r>
            <a:r>
              <a:rPr lang="kk-KZ" dirty="0" smtClean="0">
                <a:solidFill>
                  <a:prstClr val="black"/>
                </a:solidFill>
                <a:latin typeface="Times New Roman" panose="02020603050405020304" pitchFamily="18" charset="0"/>
                <a:ea typeface="Times New Roman" panose="02020603050405020304" pitchFamily="18" charset="0"/>
              </a:rPr>
              <a:t>.</a:t>
            </a:r>
          </a:p>
          <a:p>
            <a:pPr marL="285750" lvl="0" indent="-285750" algn="just">
              <a:buFont typeface="Arial" panose="020B0604020202020204" pitchFamily="34" charset="0"/>
              <a:buChar char="•"/>
              <a:defRPr/>
            </a:pPr>
            <a:endParaRPr lang="kk-KZ" dirty="0">
              <a:solidFill>
                <a:prstClr val="black"/>
              </a:solidFill>
              <a:latin typeface="Times New Roman" panose="02020603050405020304" pitchFamily="18" charset="0"/>
              <a:ea typeface="Times New Roman" panose="02020603050405020304" pitchFamily="18" charset="0"/>
            </a:endParaRPr>
          </a:p>
          <a:p>
            <a:pPr lvl="0" indent="450215" algn="just">
              <a:defRPr/>
            </a:pPr>
            <a:r>
              <a:rPr lang="kk-KZ" dirty="0">
                <a:solidFill>
                  <a:prstClr val="black"/>
                </a:solidFill>
                <a:latin typeface="Times New Roman" panose="02020603050405020304" pitchFamily="18" charset="0"/>
                <a:ea typeface="Times New Roman" panose="02020603050405020304" pitchFamily="18" charset="0"/>
              </a:rPr>
              <a:t>**Мектеп жасына дейінгі балалардың жас ерекшеліктерін ескере отырып, күні бойы балалардың қимыл белсенділігіне уақыт бөлінеді. </a:t>
            </a:r>
            <a:endParaRPr lang="kk-KZ" dirty="0" smtClean="0">
              <a:solidFill>
                <a:prstClr val="black"/>
              </a:solidFill>
              <a:latin typeface="Times New Roman" panose="02020603050405020304" pitchFamily="18" charset="0"/>
              <a:ea typeface="Times New Roman" panose="02020603050405020304" pitchFamily="18" charset="0"/>
            </a:endParaRPr>
          </a:p>
          <a:p>
            <a:pPr lvl="0" indent="450215" algn="just">
              <a:defRPr/>
            </a:pPr>
            <a:endParaRPr lang="kk-KZ" dirty="0">
              <a:solidFill>
                <a:prstClr val="black"/>
              </a:solidFill>
              <a:latin typeface="Times New Roman" panose="02020603050405020304" pitchFamily="18" charset="0"/>
              <a:ea typeface="Times New Roman" panose="02020603050405020304" pitchFamily="18" charset="0"/>
            </a:endParaRPr>
          </a:p>
          <a:p>
            <a:pPr lvl="0" indent="450215" algn="just">
              <a:defRPr/>
            </a:pPr>
            <a:r>
              <a:rPr lang="kk-KZ" dirty="0">
                <a:solidFill>
                  <a:prstClr val="black"/>
                </a:solidFill>
                <a:latin typeface="Times New Roman" panose="02020603050405020304" pitchFamily="18" charset="0"/>
                <a:ea typeface="Times New Roman" panose="02020603050405020304" pitchFamily="18" charset="0"/>
              </a:rPr>
              <a:t>***Оқыту басқа тілде жүргізілетін топтарда мемлекеттік тілді меңгерту мақсатында күні бойы режимдік сәттерде Үлгілік оқу бағдарламасында айқындалған сөздік минимумды үйрету, түрлі балалар  әрекетінде тәрбиеленушілердің ауызекі байланыстырып сөйлеуін дамыту, сондай-ақ қазақ халқының мәдениетімен, салттары мен дәстүрлерімен таныстыру, белсенді сөздікті байыту, сөздік нормаларды, мәдениетті қарым-қатынасты игерту ұсынылады. </a:t>
            </a:r>
            <a:endParaRPr lang="kk-KZ" dirty="0" smtClean="0">
              <a:solidFill>
                <a:prstClr val="black"/>
              </a:solidFill>
              <a:latin typeface="Times New Roman" panose="02020603050405020304" pitchFamily="18" charset="0"/>
              <a:ea typeface="Times New Roman" panose="02020603050405020304" pitchFamily="18" charset="0"/>
            </a:endParaRPr>
          </a:p>
          <a:p>
            <a:pPr lvl="0" indent="450215" algn="just">
              <a:defRPr/>
            </a:pPr>
            <a:endParaRPr lang="kk-KZ" dirty="0">
              <a:solidFill>
                <a:prstClr val="black"/>
              </a:solidFill>
              <a:latin typeface="Times New Roman" panose="02020603050405020304" pitchFamily="18" charset="0"/>
              <a:ea typeface="Times New Roman" panose="02020603050405020304" pitchFamily="18" charset="0"/>
            </a:endParaRPr>
          </a:p>
          <a:p>
            <a:pPr lvl="0" indent="450215" algn="just">
              <a:defRPr/>
            </a:pPr>
            <a:r>
              <a:rPr lang="kk-KZ" dirty="0">
                <a:solidFill>
                  <a:prstClr val="black"/>
                </a:solidFill>
                <a:latin typeface="Times New Roman" panose="02020603050405020304" pitchFamily="18" charset="0"/>
                <a:ea typeface="Times New Roman" panose="02020603050405020304" pitchFamily="18" charset="0"/>
              </a:rPr>
              <a:t>**** Балалардың жас ерекшеліктерін ескере отырып, күні бойы музыканы тыңдау, ән айту, әндерді жаттату, импровизация, ырғақты-музыкалық қимылдар, балалар музыка аспаптарында ойнау және басқа да музыкалық әрекеттерге уақыт бөлінеді. </a:t>
            </a:r>
          </a:p>
        </p:txBody>
      </p:sp>
    </p:spTree>
    <p:extLst>
      <p:ext uri="{BB962C8B-B14F-4D97-AF65-F5344CB8AC3E}">
        <p14:creationId xmlns:p14="http://schemas.microsoft.com/office/powerpoint/2010/main" val="1384341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550B98-5ACD-B17B-937F-6DC8D9FE03B8}"/>
              </a:ext>
            </a:extLst>
          </p:cNvPr>
          <p:cNvSpPr>
            <a:spLocks noGrp="1"/>
          </p:cNvSpPr>
          <p:nvPr>
            <p:ph type="title"/>
          </p:nvPr>
        </p:nvSpPr>
        <p:spPr>
          <a:xfrm>
            <a:off x="144518" y="18256"/>
            <a:ext cx="11902964" cy="524669"/>
          </a:xfrm>
        </p:spPr>
        <p:txBody>
          <a:bodyPr>
            <a:normAutofit/>
          </a:bodyPr>
          <a:lstStyle/>
          <a:p>
            <a:pPr algn="just"/>
            <a:r>
              <a:rPr lang="ru-RU" sz="2400" dirty="0" smtClean="0">
                <a:latin typeface="Arial" panose="020B0604020202020204" pitchFamily="34" charset="0"/>
                <a:cs typeface="Arial" panose="020B0604020202020204" pitchFamily="34" charset="0"/>
              </a:rPr>
              <a:t>ЖЫЛ БОЙЫ БАЛАЛАРҒА АРНАЛҒАН КЕЛЕСІ БАЙҚАУЛАР ӨТКІЗІЛЕДІ:  </a:t>
            </a:r>
            <a:endParaRPr lang="x-none" sz="3200" dirty="0"/>
          </a:p>
        </p:txBody>
      </p:sp>
      <p:sp>
        <p:nvSpPr>
          <p:cNvPr id="3" name="Объект 2">
            <a:extLst>
              <a:ext uri="{FF2B5EF4-FFF2-40B4-BE49-F238E27FC236}">
                <a16:creationId xmlns:a16="http://schemas.microsoft.com/office/drawing/2014/main" xmlns="" id="{B0188CE0-8CA6-C591-C653-9DFE7368F0AD}"/>
              </a:ext>
            </a:extLst>
          </p:cNvPr>
          <p:cNvSpPr>
            <a:spLocks noGrp="1"/>
          </p:cNvSpPr>
          <p:nvPr>
            <p:ph idx="1"/>
          </p:nvPr>
        </p:nvSpPr>
        <p:spPr>
          <a:xfrm>
            <a:off x="144518" y="818492"/>
            <a:ext cx="11648090" cy="5830751"/>
          </a:xfrm>
        </p:spPr>
        <p:txBody>
          <a:bodyPr>
            <a:noAutofit/>
          </a:bodyPr>
          <a:lstStyle/>
          <a:p>
            <a:pPr marL="0" indent="0" algn="just">
              <a:buNone/>
            </a:pPr>
            <a:r>
              <a:rPr lang="ru-RU" sz="2000" b="1" dirty="0">
                <a:latin typeface="Arial" panose="020B0604020202020204" pitchFamily="34" charset="0"/>
                <a:cs typeface="Arial" panose="020B0604020202020204" pitchFamily="34" charset="0"/>
              </a:rPr>
              <a:t>1</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Шымырлық</a:t>
            </a:r>
            <a:r>
              <a:rPr lang="ru-RU" sz="2000" dirty="0">
                <a:latin typeface="Arial" panose="020B0604020202020204" pitchFamily="34" charset="0"/>
                <a:cs typeface="Arial" panose="020B0604020202020204" pitchFamily="34" charset="0"/>
              </a:rPr>
              <a:t> пен </a:t>
            </a:r>
            <a:r>
              <a:rPr lang="ru-RU" sz="2000" dirty="0" err="1">
                <a:latin typeface="Arial" panose="020B0604020202020204" pitchFamily="34" charset="0"/>
                <a:cs typeface="Arial" panose="020B0604020202020204" pitchFamily="34" charset="0"/>
              </a:rPr>
              <a:t>шеберлік</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күні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Наурыз</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мерекесіне</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орай</a:t>
            </a:r>
            <a:r>
              <a:rPr lang="ru-RU" sz="2000" dirty="0">
                <a:latin typeface="Arial" panose="020B0604020202020204" pitchFamily="34" charset="0"/>
                <a:cs typeface="Arial" panose="020B0604020202020204" pitchFamily="34" charset="0"/>
              </a:rPr>
              <a:t> балалардың </a:t>
            </a:r>
            <a:r>
              <a:rPr lang="ru-RU" sz="2000" dirty="0" err="1">
                <a:latin typeface="Arial" panose="020B0604020202020204" pitchFamily="34" charset="0"/>
                <a:cs typeface="Arial" panose="020B0604020202020204" pitchFamily="34" charset="0"/>
              </a:rPr>
              <a:t>түрлі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әрекет</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түріне</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негізделген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шығармашылық</a:t>
            </a:r>
            <a:r>
              <a:rPr lang="ru-RU" sz="2000" dirty="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байқау</a:t>
            </a:r>
            <a:r>
              <a:rPr lang="ru-RU" sz="2000" dirty="0" smtClean="0">
                <a:latin typeface="Arial" panose="020B060402020202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a:p>
            <a:pPr marL="457200" indent="-457200" algn="just">
              <a:buAutoNum type="arabicPeriod" startAt="2"/>
            </a:pPr>
            <a:r>
              <a:rPr lang="ru-RU" sz="2000" dirty="0" smtClean="0">
                <a:latin typeface="Arial" panose="020B0604020202020204" pitchFamily="34" charset="0"/>
                <a:cs typeface="Arial" panose="020B0604020202020204" pitchFamily="34" charset="0"/>
              </a:rPr>
              <a:t>«</a:t>
            </a:r>
            <a:r>
              <a:rPr lang="ru-RU" sz="2000" dirty="0" err="1">
                <a:latin typeface="Arial" panose="020B0604020202020204" pitchFamily="34" charset="0"/>
                <a:cs typeface="Arial" panose="020B0604020202020204" pitchFamily="34" charset="0"/>
              </a:rPr>
              <a:t>Әжем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анам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және</a:t>
            </a:r>
            <a:r>
              <a:rPr lang="ru-RU" sz="2000" dirty="0">
                <a:latin typeface="Arial" panose="020B0604020202020204" pitchFamily="34" charset="0"/>
                <a:cs typeface="Arial" panose="020B0604020202020204" pitchFamily="34" charset="0"/>
              </a:rPr>
              <a:t> мен» </a:t>
            </a:r>
            <a:r>
              <a:rPr lang="ru-RU" sz="2000" dirty="0" err="1">
                <a:latin typeface="Arial" panose="020B0604020202020204" pitchFamily="34" charset="0"/>
                <a:cs typeface="Arial" panose="020B0604020202020204" pitchFamily="34" charset="0"/>
              </a:rPr>
              <a:t>аналар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мерекесіне</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арналған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отбасылық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және</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ұлттық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құндылықтарды</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дәріптеу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байқауы</a:t>
            </a:r>
            <a:r>
              <a:rPr lang="ru-RU" sz="2000" dirty="0">
                <a:latin typeface="Arial" panose="020B0604020202020204" pitchFamily="34" charset="0"/>
                <a:cs typeface="Arial" panose="020B0604020202020204" pitchFamily="34" charset="0"/>
              </a:rPr>
              <a:t>. </a:t>
            </a:r>
            <a:endParaRPr lang="ru-RU" sz="2000" dirty="0" smtClean="0">
              <a:latin typeface="Arial" panose="020B0604020202020204" pitchFamily="34" charset="0"/>
              <a:cs typeface="Arial" panose="020B0604020202020204" pitchFamily="34" charset="0"/>
            </a:endParaRPr>
          </a:p>
          <a:p>
            <a:pPr marL="0" indent="0" algn="just">
              <a:buNone/>
            </a:pPr>
            <a:r>
              <a:rPr lang="ru-RU" sz="2000" b="1" dirty="0" smtClean="0">
                <a:latin typeface="Arial" panose="020B0604020202020204" pitchFamily="34" charset="0"/>
                <a:cs typeface="Arial" panose="020B0604020202020204" pitchFamily="34" charset="0"/>
              </a:rPr>
              <a:t>3</a:t>
            </a:r>
            <a:r>
              <a:rPr lang="ru-RU" sz="2000" dirty="0">
                <a:latin typeface="Arial" panose="020B0604020202020204" pitchFamily="34" charset="0"/>
                <a:cs typeface="Arial" panose="020B0604020202020204" pitchFamily="34" charset="0"/>
              </a:rPr>
              <a:t>. «Мен </a:t>
            </a:r>
            <a:r>
              <a:rPr lang="ru-RU" sz="2000" dirty="0" err="1">
                <a:latin typeface="Arial" panose="020B0604020202020204" pitchFamily="34" charset="0"/>
                <a:cs typeface="Arial" panose="020B0604020202020204" pitchFamily="34" charset="0"/>
              </a:rPr>
              <a:t>зерттеушімін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республикалық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мектеп</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жасына</a:t>
            </a:r>
            <a:r>
              <a:rPr lang="ru-RU" sz="2000" dirty="0">
                <a:latin typeface="Arial" panose="020B0604020202020204" pitchFamily="34" charset="0"/>
                <a:cs typeface="Arial" panose="020B0604020202020204" pitchFamily="34" charset="0"/>
              </a:rPr>
              <a:t> дейінгі </a:t>
            </a:r>
            <a:r>
              <a:rPr lang="ru-RU" sz="2000" dirty="0" err="1">
                <a:latin typeface="Arial" panose="020B0604020202020204" pitchFamily="34" charset="0"/>
                <a:cs typeface="Arial" panose="020B0604020202020204" pitchFamily="34" charset="0"/>
              </a:rPr>
              <a:t>балалар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байқауы</a:t>
            </a:r>
            <a:r>
              <a:rPr lang="ru-RU" sz="2000" dirty="0">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4</a:t>
            </a:r>
            <a:r>
              <a:rPr lang="ru-RU" sz="2000" dirty="0">
                <a:latin typeface="Arial" panose="020B0604020202020204" pitchFamily="34" charset="0"/>
                <a:cs typeface="Arial" panose="020B0604020202020204" pitchFamily="34" charset="0"/>
              </a:rPr>
              <a:t>. . «</a:t>
            </a:r>
            <a:r>
              <a:rPr lang="ru-RU" sz="2000" dirty="0" err="1">
                <a:latin typeface="Arial" panose="020B0604020202020204" pitchFamily="34" charset="0"/>
                <a:cs typeface="Arial" panose="020B0604020202020204" pitchFamily="34" charset="0"/>
              </a:rPr>
              <a:t>Өнерлі</a:t>
            </a:r>
            <a:r>
              <a:rPr lang="ru-RU" sz="2000" dirty="0">
                <a:latin typeface="Arial" panose="020B0604020202020204" pitchFamily="34" charset="0"/>
                <a:cs typeface="Arial" panose="020B0604020202020204" pitchFamily="34" charset="0"/>
              </a:rPr>
              <a:t> бала» </a:t>
            </a:r>
            <a:r>
              <a:rPr lang="ru-RU" sz="2000" dirty="0" err="1">
                <a:latin typeface="Arial" panose="020B0604020202020204" pitchFamily="34" charset="0"/>
                <a:cs typeface="Arial" panose="020B0604020202020204" pitchFamily="34" charset="0"/>
              </a:rPr>
              <a:t>республикалық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балалар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шығармашылығы</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байқауы</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ән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айту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мәнерлеп</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оқу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және</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басқа</a:t>
            </a:r>
            <a:r>
              <a:rPr lang="ru-RU" sz="2000" dirty="0">
                <a:latin typeface="Arial" panose="020B0604020202020204" pitchFamily="34" charset="0"/>
                <a:cs typeface="Arial" panose="020B0604020202020204" pitchFamily="34" charset="0"/>
              </a:rPr>
              <a:t>). </a:t>
            </a:r>
            <a:endParaRPr lang="ru-RU" sz="2000" dirty="0" smtClean="0">
              <a:latin typeface="Arial" panose="020B0604020202020204" pitchFamily="34" charset="0"/>
              <a:cs typeface="Arial" panose="020B0604020202020204" pitchFamily="34" charset="0"/>
            </a:endParaRPr>
          </a:p>
          <a:p>
            <a:pPr marL="0" indent="0" algn="just">
              <a:buNone/>
            </a:pPr>
            <a:r>
              <a:rPr lang="ru-RU" sz="2000" b="1" dirty="0" smtClean="0">
                <a:latin typeface="Arial" panose="020B0604020202020204" pitchFamily="34" charset="0"/>
                <a:cs typeface="Arial" panose="020B0604020202020204" pitchFamily="34" charset="0"/>
              </a:rPr>
              <a:t>5</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Ана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тілім</a:t>
            </a:r>
            <a:r>
              <a:rPr lang="ru-RU" sz="2000" dirty="0">
                <a:latin typeface="Arial" panose="020B0604020202020204" pitchFamily="34" charset="0"/>
                <a:cs typeface="Arial" panose="020B0604020202020204" pitchFamily="34" charset="0"/>
              </a:rPr>
              <a:t> - </a:t>
            </a:r>
            <a:r>
              <a:rPr lang="ru-RU" sz="2000" dirty="0" err="1">
                <a:latin typeface="Arial" panose="020B0604020202020204" pitchFamily="34" charset="0"/>
                <a:cs typeface="Arial" panose="020B0604020202020204" pitchFamily="34" charset="0"/>
              </a:rPr>
              <a:t>айбыным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Қазақстан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халқының</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Тілдері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күніне</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орай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шығармашылық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байқау</a:t>
            </a:r>
            <a:r>
              <a:rPr lang="ru-RU" sz="2000" dirty="0" smtClean="0">
                <a:latin typeface="Arial" panose="020B0604020202020204" pitchFamily="34" charset="0"/>
                <a:cs typeface="Arial" panose="020B0604020202020204" pitchFamily="34" charset="0"/>
              </a:rPr>
              <a:t>. </a:t>
            </a:r>
          </a:p>
          <a:p>
            <a:pPr marL="0" indent="0" algn="just">
              <a:buNone/>
            </a:pPr>
            <a:r>
              <a:rPr lang="ru-RU" sz="2000" b="1" dirty="0" smtClean="0">
                <a:latin typeface="Arial" panose="020B0604020202020204" pitchFamily="34" charset="0"/>
                <a:cs typeface="Arial" panose="020B0604020202020204" pitchFamily="34" charset="0"/>
              </a:rPr>
              <a:t>6</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Ән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шырқайық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бәріміз</a:t>
            </a:r>
            <a:r>
              <a:rPr lang="ru-RU" sz="2000" dirty="0">
                <a:latin typeface="Arial" panose="020B0604020202020204" pitchFamily="34" charset="0"/>
                <a:cs typeface="Arial" panose="020B0604020202020204" pitchFamily="34" charset="0"/>
              </a:rPr>
              <a:t>» Республика </a:t>
            </a:r>
            <a:r>
              <a:rPr lang="ru-RU" sz="2000" dirty="0" err="1">
                <a:latin typeface="Arial" panose="020B0604020202020204" pitchFamily="34" charset="0"/>
                <a:cs typeface="Arial" panose="020B0604020202020204" pitchFamily="34" charset="0"/>
              </a:rPr>
              <a:t>күніне</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арналған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патриоттық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әндер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байқауы</a:t>
            </a:r>
            <a:r>
              <a:rPr lang="ru-RU" sz="2000" dirty="0">
                <a:latin typeface="Arial" panose="020B0604020202020204" pitchFamily="34" charset="0"/>
                <a:cs typeface="Arial" panose="020B0604020202020204" pitchFamily="34" charset="0"/>
              </a:rPr>
              <a:t>. </a:t>
            </a:r>
          </a:p>
          <a:p>
            <a:pPr marL="0" indent="0" algn="just">
              <a:buNone/>
            </a:pPr>
            <a:r>
              <a:rPr lang="ru-RU" sz="2000" b="1" dirty="0">
                <a:latin typeface="Arial" panose="020B0604020202020204" pitchFamily="34" charset="0"/>
                <a:cs typeface="Arial" panose="020B0604020202020204" pitchFamily="34" charset="0"/>
              </a:rPr>
              <a:t>7. </a:t>
            </a:r>
            <a:r>
              <a:rPr lang="ru-RU" sz="2000" dirty="0" err="1">
                <a:latin typeface="Arial" panose="020B0604020202020204" pitchFamily="34" charset="0"/>
                <a:cs typeface="Arial" panose="020B0604020202020204" pitchFamily="34" charset="0"/>
              </a:rPr>
              <a:t>Қызыққа</a:t>
            </a:r>
            <a:r>
              <a:rPr lang="ru-RU" sz="2000" dirty="0">
                <a:latin typeface="Arial" panose="020B0604020202020204" pitchFamily="34" charset="0"/>
                <a:cs typeface="Arial" panose="020B0604020202020204" pitchFamily="34" charset="0"/>
              </a:rPr>
              <a:t> толы </a:t>
            </a:r>
            <a:r>
              <a:rPr lang="ru-RU" sz="2000" dirty="0" err="1">
                <a:latin typeface="Arial" panose="020B0604020202020204" pitchFamily="34" charset="0"/>
                <a:cs typeface="Arial" panose="020B0604020202020204" pitchFamily="34" charset="0"/>
              </a:rPr>
              <a:t>сәттер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жазғы</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сауықтыру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кезеңін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ұйымдастыру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кезіндегі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бейнебаян</a:t>
            </a:r>
            <a:r>
              <a:rPr lang="ru-RU" sz="2000" dirty="0">
                <a:latin typeface="Arial" panose="020B0604020202020204" pitchFamily="34" charset="0"/>
                <a:cs typeface="Arial" panose="020B0604020202020204" pitchFamily="34" charset="0"/>
              </a:rPr>
              <a:t>, фото-</a:t>
            </a:r>
            <a:r>
              <a:rPr lang="ru-RU" sz="2000" dirty="0" err="1">
                <a:latin typeface="Arial" panose="020B0604020202020204" pitchFamily="34" charset="0"/>
                <a:cs typeface="Arial" panose="020B0604020202020204" pitchFamily="34" charset="0"/>
              </a:rPr>
              <a:t>сюжеттер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байқауы</a:t>
            </a:r>
            <a:r>
              <a:rPr lang="ru-RU" sz="2000" dirty="0" smtClean="0">
                <a:latin typeface="Arial" panose="020B0604020202020204" pitchFamily="34" charset="0"/>
                <a:cs typeface="Arial" panose="020B0604020202020204" pitchFamily="34" charset="0"/>
              </a:rPr>
              <a:t>. </a:t>
            </a:r>
          </a:p>
          <a:p>
            <a:pPr marL="0" indent="0" algn="just">
              <a:buNone/>
            </a:pPr>
            <a:r>
              <a:rPr lang="ru-RU" sz="2000" b="1" dirty="0" smtClean="0">
                <a:latin typeface="Arial" panose="020B0604020202020204" pitchFamily="34" charset="0"/>
                <a:cs typeface="Arial" panose="020B0604020202020204" pitchFamily="34" charset="0"/>
              </a:rPr>
              <a:t>8</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Балаларға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базарлық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кітап</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бұрышын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ұйымдастыру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байқауы</a:t>
            </a:r>
            <a:r>
              <a:rPr lang="ru-RU" sz="2000" dirty="0">
                <a:latin typeface="Arial" panose="020B0604020202020204" pitchFamily="34" charset="0"/>
                <a:cs typeface="Arial" panose="020B0604020202020204" pitchFamily="34" charset="0"/>
              </a:rPr>
              <a:t>. </a:t>
            </a:r>
          </a:p>
          <a:p>
            <a:pPr marL="0" indent="0" algn="just">
              <a:buNone/>
            </a:pPr>
            <a:r>
              <a:rPr lang="ru-RU" sz="2000" b="1" dirty="0">
                <a:latin typeface="Arial" panose="020B0604020202020204" pitchFamily="34" charset="0"/>
                <a:cs typeface="Arial" panose="020B0604020202020204" pitchFamily="34" charset="0"/>
              </a:rPr>
              <a:t>9</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Әкем</a:t>
            </a:r>
            <a:r>
              <a:rPr lang="ru-RU" sz="2000" dirty="0">
                <a:latin typeface="Arial" panose="020B0604020202020204" pitchFamily="34" charset="0"/>
                <a:cs typeface="Arial" panose="020B0604020202020204" pitchFamily="34" charset="0"/>
              </a:rPr>
              <a:t> – </a:t>
            </a:r>
            <a:r>
              <a:rPr lang="ru-RU" sz="2000" dirty="0" err="1">
                <a:latin typeface="Arial" panose="020B0604020202020204" pitchFamily="34" charset="0"/>
                <a:cs typeface="Arial" panose="020B0604020202020204" pitchFamily="34" charset="0"/>
              </a:rPr>
              <a:t>асқар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тауым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әкелердің</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тәрбие</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мектебін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дәріптеу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байқауы</a:t>
            </a:r>
            <a:r>
              <a:rPr lang="ru-RU" sz="2000" dirty="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Байқаулардың</a:t>
            </a:r>
            <a:r>
              <a:rPr lang="ru-RU" sz="2000" b="1" dirty="0" smtClean="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ережелері</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Институттың</a:t>
            </a:r>
            <a:r>
              <a:rPr lang="ru-RU" sz="2000" b="1" dirty="0">
                <a:latin typeface="Arial" panose="020B0604020202020204" pitchFamily="34" charset="0"/>
                <a:cs typeface="Arial" panose="020B0604020202020204" pitchFamily="34" charset="0"/>
              </a:rPr>
              <a:t> www.irrd.kz </a:t>
            </a:r>
            <a:r>
              <a:rPr lang="ru-RU" sz="2000" b="1" dirty="0" err="1">
                <a:latin typeface="Arial" panose="020B0604020202020204" pitchFamily="34" charset="0"/>
                <a:cs typeface="Arial" panose="020B0604020202020204" pitchFamily="34" charset="0"/>
              </a:rPr>
              <a:t>сайтында</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орналастырылған</a:t>
            </a:r>
            <a:r>
              <a:rPr lang="ru-RU" sz="2000" b="1" dirty="0">
                <a:latin typeface="Arial" panose="020B0604020202020204" pitchFamily="34" charset="0"/>
                <a:cs typeface="Arial" panose="020B0604020202020204" pitchFamily="34" charset="0"/>
              </a:rPr>
              <a:t>. </a:t>
            </a:r>
            <a:endParaRPr lang="x-none"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421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7601503" y="903181"/>
            <a:ext cx="2175600" cy="4757621"/>
          </a:xfrm>
          <a:prstGeom prst="rect">
            <a:avLst/>
          </a:prstGeom>
          <a:solidFill>
            <a:srgbClr val="E1EFD8">
              <a:alpha val="25880"/>
            </a:srgbClr>
          </a:solidFill>
          <a:ln>
            <a:noFill/>
          </a:ln>
        </p:spPr>
        <p:txBody>
          <a:bodyPr spcFirstLastPara="1" wrap="square" lIns="91433" tIns="45700" rIns="91433" bIns="45700" anchor="ctr" anchorCtr="0">
            <a:noAutofit/>
          </a:bodyPr>
          <a:lstStyle/>
          <a:p>
            <a:pPr algn="ctr">
              <a:buClr>
                <a:srgbClr val="000000"/>
              </a:buClr>
              <a:buFont typeface="Arial"/>
              <a:buNone/>
            </a:pPr>
            <a:endParaRPr kern="0">
              <a:solidFill>
                <a:prstClr val="white"/>
              </a:solidFill>
              <a:ea typeface="Calibri"/>
              <a:cs typeface="Calibri"/>
              <a:sym typeface="Calibri"/>
            </a:endParaRPr>
          </a:p>
        </p:txBody>
      </p:sp>
      <p:sp>
        <p:nvSpPr>
          <p:cNvPr id="55" name="Google Shape;55;p13"/>
          <p:cNvSpPr/>
          <p:nvPr/>
        </p:nvSpPr>
        <p:spPr>
          <a:xfrm>
            <a:off x="5402865" y="903181"/>
            <a:ext cx="1903880" cy="4583955"/>
          </a:xfrm>
          <a:prstGeom prst="rect">
            <a:avLst/>
          </a:prstGeom>
          <a:solidFill>
            <a:srgbClr val="E1EFD8">
              <a:alpha val="25880"/>
            </a:srgbClr>
          </a:solidFill>
          <a:ln>
            <a:noFill/>
          </a:ln>
        </p:spPr>
        <p:txBody>
          <a:bodyPr spcFirstLastPara="1" wrap="square" lIns="91433" tIns="45700" rIns="91433" bIns="45700" anchor="ctr" anchorCtr="0">
            <a:noAutofit/>
          </a:bodyPr>
          <a:lstStyle/>
          <a:p>
            <a:pPr algn="ctr">
              <a:buClr>
                <a:srgbClr val="000000"/>
              </a:buClr>
              <a:buFont typeface="Arial"/>
              <a:buNone/>
            </a:pPr>
            <a:endParaRPr sz="1600" kern="0">
              <a:solidFill>
                <a:prstClr val="white"/>
              </a:solidFill>
              <a:ea typeface="Calibri"/>
              <a:cs typeface="Calibri"/>
              <a:sym typeface="Calibri"/>
            </a:endParaRPr>
          </a:p>
        </p:txBody>
      </p:sp>
      <p:sp>
        <p:nvSpPr>
          <p:cNvPr id="56" name="Google Shape;56;p13"/>
          <p:cNvSpPr/>
          <p:nvPr/>
        </p:nvSpPr>
        <p:spPr>
          <a:xfrm>
            <a:off x="-110161" y="49564"/>
            <a:ext cx="2918800" cy="6858000"/>
          </a:xfrm>
          <a:prstGeom prst="rect">
            <a:avLst/>
          </a:prstGeom>
          <a:solidFill>
            <a:schemeClr val="accent1">
              <a:lumMod val="75000"/>
            </a:schemeClr>
          </a:solidFill>
          <a:ln>
            <a:noFill/>
          </a:ln>
        </p:spPr>
        <p:txBody>
          <a:bodyPr spcFirstLastPara="1" wrap="square" lIns="91433" tIns="45700" rIns="91433" bIns="45700" anchor="ctr" anchorCtr="0">
            <a:noAutofit/>
          </a:bodyPr>
          <a:lstStyle/>
          <a:p>
            <a:pPr marL="84665">
              <a:lnSpc>
                <a:spcPct val="120000"/>
              </a:lnSpc>
              <a:buClr>
                <a:srgbClr val="000000"/>
              </a:buClr>
            </a:pPr>
            <a:r>
              <a:rPr lang="en-US" sz="2000" b="1" kern="0" dirty="0">
                <a:solidFill>
                  <a:srgbClr val="FFFFFF"/>
                </a:solidFill>
                <a:latin typeface="Arial"/>
                <a:ea typeface="Arial"/>
                <a:cs typeface="Arial"/>
                <a:sym typeface="Arial"/>
              </a:rPr>
              <a:t>ECERS-3 </a:t>
            </a:r>
            <a:r>
              <a:rPr lang="ru-RU" sz="2000" b="1" kern="0" dirty="0">
                <a:solidFill>
                  <a:srgbClr val="FFFFFF"/>
                </a:solidFill>
                <a:latin typeface="Arial"/>
                <a:ea typeface="Arial"/>
                <a:cs typeface="Arial"/>
                <a:sym typeface="Arial"/>
              </a:rPr>
              <a:t>ХАЛЫҚАРАЛЫҚ БАҒАЛАУ ШКАЛАСЫН </a:t>
            </a:r>
            <a:r>
              <a:rPr lang="ru-RU" sz="2000" b="1" kern="0" dirty="0" smtClean="0">
                <a:solidFill>
                  <a:srgbClr val="FFFFFF"/>
                </a:solidFill>
                <a:latin typeface="Arial"/>
                <a:ea typeface="Arial"/>
                <a:cs typeface="Arial"/>
                <a:sym typeface="Arial"/>
              </a:rPr>
              <a:t>КӨМЕГІМЕН МЕКТЕПКЕ </a:t>
            </a:r>
            <a:r>
              <a:rPr lang="ru-RU" sz="2000" b="1" kern="0" dirty="0">
                <a:solidFill>
                  <a:srgbClr val="FFFFFF"/>
                </a:solidFill>
                <a:latin typeface="Arial"/>
                <a:ea typeface="Arial"/>
                <a:cs typeface="Arial"/>
                <a:sym typeface="Arial"/>
              </a:rPr>
              <a:t>ДЕЙІНГІ БІЛІМ БЕРУ САПАСЫНА ЗЕРТТЕУ ЖҮРГІЗУ ЖӘНЕ ОНЫ БАҒАЛАУ </a:t>
            </a:r>
            <a:r>
              <a:rPr lang="ru-RU" sz="2000" b="1" kern="0" dirty="0" smtClean="0">
                <a:solidFill>
                  <a:srgbClr val="FFFFFF"/>
                </a:solidFill>
                <a:latin typeface="Arial"/>
                <a:ea typeface="Arial"/>
                <a:cs typeface="Arial"/>
                <a:sym typeface="Arial"/>
              </a:rPr>
              <a:t>ӨЛШЕМШАРТТАРЫН ӘЗІРЛЕУ</a:t>
            </a:r>
            <a:endParaRPr lang="ru-RU" sz="1467" kern="0" dirty="0">
              <a:solidFill>
                <a:srgbClr val="000000"/>
              </a:solidFill>
              <a:latin typeface="Arial"/>
              <a:cs typeface="Arial"/>
              <a:sym typeface="Arial"/>
            </a:endParaRPr>
          </a:p>
        </p:txBody>
      </p:sp>
      <p:sp>
        <p:nvSpPr>
          <p:cNvPr id="64" name="Google Shape;64;p13"/>
          <p:cNvSpPr txBox="1"/>
          <p:nvPr/>
        </p:nvSpPr>
        <p:spPr>
          <a:xfrm>
            <a:off x="3097187" y="6334791"/>
            <a:ext cx="8979283" cy="417129"/>
          </a:xfrm>
          <a:prstGeom prst="rect">
            <a:avLst/>
          </a:prstGeom>
          <a:solidFill>
            <a:schemeClr val="accent1">
              <a:lumMod val="60000"/>
              <a:lumOff val="40000"/>
              <a:alpha val="31760"/>
            </a:schemeClr>
          </a:solidFill>
          <a:ln>
            <a:noFill/>
          </a:ln>
        </p:spPr>
        <p:txBody>
          <a:bodyPr spcFirstLastPara="1" wrap="square" lIns="91433" tIns="91433" rIns="91433" bIns="91433" anchor="t" anchorCtr="0">
            <a:noAutofit/>
          </a:bodyPr>
          <a:lstStyle/>
          <a:p>
            <a:pPr>
              <a:buClr>
                <a:srgbClr val="000000"/>
              </a:buClr>
              <a:buSzPts val="1200"/>
              <a:buFont typeface="Arial"/>
              <a:buNone/>
            </a:pPr>
            <a:r>
              <a:rPr lang="ru-RU" sz="1600" b="1" kern="0" dirty="0" err="1">
                <a:solidFill>
                  <a:srgbClr val="000000"/>
                </a:solidFill>
                <a:latin typeface="Arial" panose="020B0604020202020204" pitchFamily="34" charset="0"/>
                <a:ea typeface="Quattrocento Sans"/>
                <a:cs typeface="Arial" panose="020B0604020202020204" pitchFamily="34" charset="0"/>
                <a:sym typeface="Quattrocento Sans"/>
              </a:rPr>
              <a:t>Көрсеткіштер</a:t>
            </a:r>
            <a:r>
              <a:rPr lang="ru-RU" sz="1600" b="1" kern="0" dirty="0">
                <a:solidFill>
                  <a:srgbClr val="000000"/>
                </a:solidFill>
                <a:latin typeface="Arial" panose="020B0604020202020204" pitchFamily="34" charset="0"/>
                <a:ea typeface="Quattrocento Sans"/>
                <a:cs typeface="Arial" panose="020B0604020202020204" pitchFamily="34" charset="0"/>
                <a:sym typeface="Quattrocento Sans"/>
              </a:rPr>
              <a:t> </a:t>
            </a:r>
            <a:r>
              <a:rPr lang="ru-RU" sz="1600" b="1" kern="0" dirty="0" err="1">
                <a:solidFill>
                  <a:srgbClr val="000000"/>
                </a:solidFill>
                <a:latin typeface="Arial" panose="020B0604020202020204" pitchFamily="34" charset="0"/>
                <a:ea typeface="Quattrocento Sans"/>
                <a:cs typeface="Arial" panose="020B0604020202020204" pitchFamily="34" charset="0"/>
                <a:sym typeface="Quattrocento Sans"/>
              </a:rPr>
              <a:t>бойынша</a:t>
            </a:r>
            <a:r>
              <a:rPr lang="ru-RU" sz="1600" b="1" kern="0" dirty="0">
                <a:solidFill>
                  <a:srgbClr val="000000"/>
                </a:solidFill>
                <a:latin typeface="Arial" panose="020B0604020202020204" pitchFamily="34" charset="0"/>
                <a:ea typeface="Quattrocento Sans"/>
                <a:cs typeface="Arial" panose="020B0604020202020204" pitchFamily="34" charset="0"/>
                <a:sym typeface="Quattrocento Sans"/>
              </a:rPr>
              <a:t> </a:t>
            </a:r>
            <a:r>
              <a:rPr lang="ru-RU" sz="1600" b="1" kern="0" dirty="0" err="1" smtClean="0">
                <a:solidFill>
                  <a:srgbClr val="000000"/>
                </a:solidFill>
                <a:latin typeface="Arial" panose="020B0604020202020204" pitchFamily="34" charset="0"/>
                <a:ea typeface="Quattrocento Sans"/>
                <a:cs typeface="Arial" panose="020B0604020202020204" pitchFamily="34" charset="0"/>
                <a:sym typeface="Quattrocento Sans"/>
              </a:rPr>
              <a:t>ұсынымдар</a:t>
            </a:r>
            <a:r>
              <a:rPr lang="ru-RU" sz="1600" b="1" kern="0" dirty="0" smtClean="0">
                <a:solidFill>
                  <a:srgbClr val="000000"/>
                </a:solidFill>
                <a:latin typeface="Arial" panose="020B0604020202020204" pitchFamily="34" charset="0"/>
                <a:ea typeface="Quattrocento Sans"/>
                <a:cs typeface="Arial" panose="020B0604020202020204" pitchFamily="34" charset="0"/>
                <a:sym typeface="Quattrocento Sans"/>
              </a:rPr>
              <a:t> </a:t>
            </a:r>
            <a:r>
              <a:rPr lang="ru-RU" sz="1600" b="1" kern="0" dirty="0" err="1" smtClean="0">
                <a:solidFill>
                  <a:srgbClr val="000000"/>
                </a:solidFill>
                <a:latin typeface="Arial" panose="020B0604020202020204" pitchFamily="34" charset="0"/>
                <a:ea typeface="Quattrocento Sans"/>
                <a:cs typeface="Arial" panose="020B0604020202020204" pitchFamily="34" charset="0"/>
                <a:sym typeface="Quattrocento Sans"/>
              </a:rPr>
              <a:t>Әдістемелік</a:t>
            </a:r>
            <a:r>
              <a:rPr lang="ru-RU" sz="1600" b="1" kern="0" dirty="0" smtClean="0">
                <a:solidFill>
                  <a:srgbClr val="000000"/>
                </a:solidFill>
                <a:latin typeface="Arial" panose="020B0604020202020204" pitchFamily="34" charset="0"/>
                <a:ea typeface="Quattrocento Sans"/>
                <a:cs typeface="Arial" panose="020B0604020202020204" pitchFamily="34" charset="0"/>
                <a:sym typeface="Quattrocento Sans"/>
              </a:rPr>
              <a:t> </a:t>
            </a:r>
            <a:r>
              <a:rPr lang="ru-RU" sz="1600" b="1" kern="0" dirty="0" err="1" smtClean="0">
                <a:solidFill>
                  <a:srgbClr val="000000"/>
                </a:solidFill>
                <a:latin typeface="Arial" panose="020B0604020202020204" pitchFamily="34" charset="0"/>
                <a:ea typeface="Quattrocento Sans"/>
                <a:cs typeface="Arial" panose="020B0604020202020204" pitchFamily="34" charset="0"/>
                <a:sym typeface="Quattrocento Sans"/>
              </a:rPr>
              <a:t>нұсқау</a:t>
            </a:r>
            <a:r>
              <a:rPr lang="ru-RU" sz="1600" b="1" kern="0" dirty="0" smtClean="0">
                <a:solidFill>
                  <a:srgbClr val="000000"/>
                </a:solidFill>
                <a:latin typeface="Arial" panose="020B0604020202020204" pitchFamily="34" charset="0"/>
                <a:ea typeface="Quattrocento Sans"/>
                <a:cs typeface="Arial" panose="020B0604020202020204" pitchFamily="34" charset="0"/>
                <a:sym typeface="Quattrocento Sans"/>
              </a:rPr>
              <a:t> </a:t>
            </a:r>
            <a:r>
              <a:rPr lang="ru-RU" sz="1600" b="1" kern="0" dirty="0" err="1" smtClean="0">
                <a:solidFill>
                  <a:srgbClr val="000000"/>
                </a:solidFill>
                <a:latin typeface="Arial" panose="020B0604020202020204" pitchFamily="34" charset="0"/>
                <a:ea typeface="Quattrocento Sans"/>
                <a:cs typeface="Arial" panose="020B0604020202020204" pitchFamily="34" charset="0"/>
                <a:sym typeface="Quattrocento Sans"/>
              </a:rPr>
              <a:t>хаттың</a:t>
            </a:r>
            <a:r>
              <a:rPr lang="ru-RU" sz="1600" b="1" kern="0" dirty="0" smtClean="0">
                <a:solidFill>
                  <a:srgbClr val="000000"/>
                </a:solidFill>
                <a:latin typeface="Arial" panose="020B0604020202020204" pitchFamily="34" charset="0"/>
                <a:ea typeface="Quattrocento Sans"/>
                <a:cs typeface="Arial" panose="020B0604020202020204" pitchFamily="34" charset="0"/>
                <a:sym typeface="Quattrocento Sans"/>
              </a:rPr>
              <a:t> </a:t>
            </a:r>
            <a:r>
              <a:rPr lang="ru-RU" sz="1600" b="1" kern="0" dirty="0" err="1" smtClean="0">
                <a:solidFill>
                  <a:srgbClr val="000000"/>
                </a:solidFill>
                <a:latin typeface="Arial" panose="020B0604020202020204" pitchFamily="34" charset="0"/>
                <a:ea typeface="Quattrocento Sans"/>
                <a:cs typeface="Arial" panose="020B0604020202020204" pitchFamily="34" charset="0"/>
                <a:sym typeface="Quattrocento Sans"/>
              </a:rPr>
              <a:t>кіріспесінде</a:t>
            </a:r>
            <a:r>
              <a:rPr lang="ru-RU" sz="1600" b="1" kern="0" dirty="0" smtClean="0">
                <a:solidFill>
                  <a:srgbClr val="000000"/>
                </a:solidFill>
                <a:latin typeface="Arial" panose="020B0604020202020204" pitchFamily="34" charset="0"/>
                <a:ea typeface="Quattrocento Sans"/>
                <a:cs typeface="Arial" panose="020B0604020202020204" pitchFamily="34" charset="0"/>
                <a:sym typeface="Quattrocento Sans"/>
              </a:rPr>
              <a:t> </a:t>
            </a:r>
            <a:r>
              <a:rPr lang="ru-RU" sz="1600" b="1" kern="0" dirty="0" err="1" smtClean="0">
                <a:solidFill>
                  <a:srgbClr val="000000"/>
                </a:solidFill>
                <a:latin typeface="Arial" panose="020B0604020202020204" pitchFamily="34" charset="0"/>
                <a:ea typeface="Quattrocento Sans"/>
                <a:cs typeface="Arial" panose="020B0604020202020204" pitchFamily="34" charset="0"/>
                <a:sym typeface="Quattrocento Sans"/>
              </a:rPr>
              <a:t>берілген</a:t>
            </a:r>
            <a:r>
              <a:rPr lang="ru-RU" sz="1600" b="1" kern="0" dirty="0" smtClean="0">
                <a:solidFill>
                  <a:srgbClr val="000000"/>
                </a:solidFill>
                <a:latin typeface="Arial" panose="020B0604020202020204" pitchFamily="34" charset="0"/>
                <a:ea typeface="Quattrocento Sans"/>
                <a:cs typeface="Arial" panose="020B0604020202020204" pitchFamily="34" charset="0"/>
                <a:sym typeface="Quattrocento Sans"/>
              </a:rPr>
              <a:t> </a:t>
            </a:r>
            <a:endParaRPr sz="1600" b="1" kern="0" dirty="0">
              <a:solidFill>
                <a:srgbClr val="000000"/>
              </a:solidFill>
              <a:latin typeface="Arial" panose="020B0604020202020204" pitchFamily="34" charset="0"/>
              <a:ea typeface="Quattrocento Sans"/>
              <a:cs typeface="Arial" panose="020B0604020202020204" pitchFamily="34" charset="0"/>
              <a:sym typeface="Quattrocento Sans"/>
            </a:endParaRPr>
          </a:p>
        </p:txBody>
      </p:sp>
      <p:sp>
        <p:nvSpPr>
          <p:cNvPr id="66" name="Google Shape;66;p13"/>
          <p:cNvSpPr txBox="1"/>
          <p:nvPr/>
        </p:nvSpPr>
        <p:spPr>
          <a:xfrm>
            <a:off x="2986002" y="341064"/>
            <a:ext cx="2267999" cy="417129"/>
          </a:xfrm>
          <a:prstGeom prst="rect">
            <a:avLst/>
          </a:prstGeom>
          <a:solidFill>
            <a:schemeClr val="accent1">
              <a:lumMod val="20000"/>
              <a:lumOff val="80000"/>
              <a:alpha val="31760"/>
            </a:schemeClr>
          </a:solidFill>
          <a:ln>
            <a:noFill/>
          </a:ln>
        </p:spPr>
        <p:txBody>
          <a:bodyPr spcFirstLastPara="1" wrap="square" lIns="91433" tIns="91433" rIns="91433" bIns="91433" anchor="t" anchorCtr="0">
            <a:noAutofit/>
          </a:bodyPr>
          <a:lstStyle/>
          <a:p>
            <a:pPr algn="ctr">
              <a:buClr>
                <a:srgbClr val="000000"/>
              </a:buClr>
              <a:buFont typeface="Arial"/>
              <a:buNone/>
            </a:pPr>
            <a:r>
              <a:rPr lang="ru" b="1" kern="0" dirty="0" smtClean="0">
                <a:solidFill>
                  <a:srgbClr val="000000"/>
                </a:solidFill>
                <a:latin typeface="Quattrocento Sans"/>
                <a:ea typeface="Quattrocento Sans"/>
                <a:cs typeface="Quattrocento Sans"/>
                <a:sym typeface="Quattrocento Sans"/>
              </a:rPr>
              <a:t>Мәселе</a:t>
            </a:r>
            <a:endParaRPr b="1" kern="0" dirty="0">
              <a:solidFill>
                <a:srgbClr val="000000"/>
              </a:solidFill>
              <a:latin typeface="Quattrocento Sans"/>
              <a:ea typeface="Quattrocento Sans"/>
              <a:cs typeface="Quattrocento Sans"/>
              <a:sym typeface="Quattrocento Sans"/>
            </a:endParaRPr>
          </a:p>
        </p:txBody>
      </p:sp>
      <p:sp>
        <p:nvSpPr>
          <p:cNvPr id="67" name="Google Shape;67;p13"/>
          <p:cNvSpPr txBox="1"/>
          <p:nvPr/>
        </p:nvSpPr>
        <p:spPr>
          <a:xfrm>
            <a:off x="6075212" y="298339"/>
            <a:ext cx="2267999" cy="417129"/>
          </a:xfrm>
          <a:prstGeom prst="rect">
            <a:avLst/>
          </a:prstGeom>
          <a:solidFill>
            <a:schemeClr val="accent1">
              <a:lumMod val="60000"/>
              <a:lumOff val="40000"/>
              <a:alpha val="31760"/>
            </a:schemeClr>
          </a:solidFill>
          <a:ln>
            <a:noFill/>
          </a:ln>
        </p:spPr>
        <p:txBody>
          <a:bodyPr spcFirstLastPara="1" wrap="square" lIns="91433" tIns="91433" rIns="91433" bIns="91433" anchor="t" anchorCtr="0">
            <a:noAutofit/>
          </a:bodyPr>
          <a:lstStyle/>
          <a:p>
            <a:pPr algn="ctr">
              <a:buClr>
                <a:srgbClr val="000000"/>
              </a:buClr>
              <a:buSzPts val="1200"/>
              <a:buFont typeface="Arial"/>
              <a:buNone/>
            </a:pPr>
            <a:r>
              <a:rPr lang="ru" b="1" kern="0" dirty="0" smtClean="0">
                <a:solidFill>
                  <a:srgbClr val="000000"/>
                </a:solidFill>
                <a:latin typeface="Quattrocento Sans"/>
                <a:ea typeface="Quattrocento Sans"/>
                <a:cs typeface="Quattrocento Sans"/>
                <a:sym typeface="Quattrocento Sans"/>
              </a:rPr>
              <a:t>Шешу әдістері</a:t>
            </a:r>
            <a:endParaRPr b="1" kern="0" dirty="0">
              <a:solidFill>
                <a:srgbClr val="000000"/>
              </a:solidFill>
              <a:latin typeface="Quattrocento Sans"/>
              <a:ea typeface="Quattrocento Sans"/>
              <a:cs typeface="Quattrocento Sans"/>
              <a:sym typeface="Quattrocento Sans"/>
            </a:endParaRPr>
          </a:p>
        </p:txBody>
      </p:sp>
      <p:sp>
        <p:nvSpPr>
          <p:cNvPr id="68" name="Google Shape;68;p13"/>
          <p:cNvSpPr/>
          <p:nvPr/>
        </p:nvSpPr>
        <p:spPr>
          <a:xfrm>
            <a:off x="2960724" y="1021504"/>
            <a:ext cx="2086400" cy="2457060"/>
          </a:xfrm>
          <a:prstGeom prst="rect">
            <a:avLst/>
          </a:prstGeom>
          <a:noFill/>
          <a:ln>
            <a:noFill/>
          </a:ln>
        </p:spPr>
        <p:txBody>
          <a:bodyPr spcFirstLastPara="1" wrap="square" lIns="91433" tIns="45700" rIns="91433" bIns="45700" anchor="t" anchorCtr="0">
            <a:noAutofit/>
          </a:bodyPr>
          <a:lstStyle/>
          <a:p>
            <a:pPr marL="228594" indent="-228594" algn="just">
              <a:buClr>
                <a:srgbClr val="000000"/>
              </a:buClr>
              <a:buFont typeface="Wingdings" panose="05000000000000000000" pitchFamily="2" charset="2"/>
              <a:buChar char="q"/>
            </a:pPr>
            <a:r>
              <a:rPr lang="ru-RU" sz="1600" kern="0" dirty="0">
                <a:solidFill>
                  <a:prstClr val="black"/>
                </a:solidFill>
                <a:latin typeface="Arial"/>
                <a:cs typeface="Arial"/>
                <a:sym typeface="Arial"/>
              </a:rPr>
              <a:t>мониторинг </a:t>
            </a:r>
            <a:r>
              <a:rPr lang="ru-RU" sz="1600" kern="0" dirty="0" err="1">
                <a:solidFill>
                  <a:prstClr val="black"/>
                </a:solidFill>
                <a:latin typeface="Arial"/>
                <a:cs typeface="Arial"/>
                <a:sym typeface="Arial"/>
              </a:rPr>
              <a:t>жүргізу</a:t>
            </a:r>
            <a:r>
              <a:rPr lang="ru-RU" sz="1600" kern="0" dirty="0">
                <a:solidFill>
                  <a:prstClr val="black"/>
                </a:solidFill>
                <a:latin typeface="Arial"/>
                <a:cs typeface="Arial"/>
                <a:sym typeface="Arial"/>
              </a:rPr>
              <a:t> </a:t>
            </a:r>
            <a:r>
              <a:rPr lang="ru-RU" sz="1600" kern="0" dirty="0" err="1">
                <a:solidFill>
                  <a:prstClr val="black"/>
                </a:solidFill>
                <a:latin typeface="Arial"/>
                <a:cs typeface="Arial"/>
                <a:sym typeface="Arial"/>
              </a:rPr>
              <a:t>және</a:t>
            </a:r>
            <a:r>
              <a:rPr lang="ru-RU" sz="1600" kern="0" dirty="0">
                <a:solidFill>
                  <a:prstClr val="black"/>
                </a:solidFill>
                <a:latin typeface="Arial"/>
                <a:cs typeface="Arial"/>
                <a:sym typeface="Arial"/>
              </a:rPr>
              <a:t> </a:t>
            </a:r>
            <a:r>
              <a:rPr lang="ru-RU" sz="1600" kern="0" dirty="0" err="1">
                <a:solidFill>
                  <a:prstClr val="black"/>
                </a:solidFill>
                <a:latin typeface="Arial"/>
                <a:cs typeface="Arial"/>
                <a:sym typeface="Arial"/>
              </a:rPr>
              <a:t>сапаны</a:t>
            </a:r>
            <a:r>
              <a:rPr lang="ru-RU" sz="1600" kern="0" dirty="0">
                <a:solidFill>
                  <a:prstClr val="black"/>
                </a:solidFill>
                <a:latin typeface="Arial"/>
                <a:cs typeface="Arial"/>
                <a:sym typeface="Arial"/>
              </a:rPr>
              <a:t> </a:t>
            </a:r>
            <a:r>
              <a:rPr lang="ru-RU" sz="1600" kern="0" dirty="0" err="1">
                <a:solidFill>
                  <a:prstClr val="black"/>
                </a:solidFill>
                <a:latin typeface="Arial"/>
                <a:cs typeface="Arial"/>
                <a:sym typeface="Arial"/>
              </a:rPr>
              <a:t>бағалауда</a:t>
            </a:r>
            <a:r>
              <a:rPr lang="ru-RU" sz="1600" kern="0" dirty="0">
                <a:solidFill>
                  <a:prstClr val="black"/>
                </a:solidFill>
                <a:latin typeface="Arial"/>
                <a:cs typeface="Arial"/>
                <a:sym typeface="Arial"/>
              </a:rPr>
              <a:t> </a:t>
            </a:r>
            <a:r>
              <a:rPr lang="ru-RU" sz="1600" kern="0" dirty="0" smtClean="0">
                <a:solidFill>
                  <a:prstClr val="black"/>
                </a:solidFill>
                <a:latin typeface="Arial"/>
                <a:cs typeface="Arial"/>
                <a:sym typeface="Arial"/>
              </a:rPr>
              <a:t>«</a:t>
            </a:r>
            <a:r>
              <a:rPr lang="ru-RU" sz="1600" kern="0" dirty="0" err="1" smtClean="0">
                <a:solidFill>
                  <a:prstClr val="black"/>
                </a:solidFill>
                <a:latin typeface="Arial"/>
                <a:cs typeface="Arial"/>
                <a:sym typeface="Arial"/>
              </a:rPr>
              <a:t>ұйым</a:t>
            </a:r>
            <a:r>
              <a:rPr lang="ru-RU" sz="1600" kern="0" dirty="0" smtClean="0">
                <a:solidFill>
                  <a:prstClr val="black"/>
                </a:solidFill>
                <a:latin typeface="Arial"/>
                <a:cs typeface="Arial"/>
                <a:sym typeface="Arial"/>
              </a:rPr>
              <a:t>» </a:t>
            </a:r>
            <a:r>
              <a:rPr lang="ru-RU" sz="1600" kern="0" dirty="0" err="1">
                <a:solidFill>
                  <a:prstClr val="black"/>
                </a:solidFill>
                <a:latin typeface="Arial"/>
                <a:cs typeface="Arial"/>
                <a:sym typeface="Arial"/>
              </a:rPr>
              <a:t>деңгейіндегі</a:t>
            </a:r>
            <a:r>
              <a:rPr lang="ru-RU" sz="1600" kern="0" dirty="0">
                <a:solidFill>
                  <a:prstClr val="black"/>
                </a:solidFill>
                <a:latin typeface="Arial"/>
                <a:cs typeface="Arial"/>
                <a:sym typeface="Arial"/>
              </a:rPr>
              <a:t> </a:t>
            </a:r>
            <a:r>
              <a:rPr lang="ru-RU" sz="1600" kern="0" dirty="0" err="1">
                <a:solidFill>
                  <a:prstClr val="black"/>
                </a:solidFill>
                <a:latin typeface="Arial"/>
                <a:cs typeface="Arial"/>
                <a:sym typeface="Arial"/>
              </a:rPr>
              <a:t>компоненттер</a:t>
            </a:r>
            <a:r>
              <a:rPr lang="ru-RU" sz="1600" kern="0" dirty="0">
                <a:solidFill>
                  <a:prstClr val="black"/>
                </a:solidFill>
                <a:latin typeface="Arial"/>
                <a:cs typeface="Arial"/>
                <a:sym typeface="Arial"/>
              </a:rPr>
              <a:t> </a:t>
            </a:r>
            <a:r>
              <a:rPr lang="ru-RU" sz="1600" kern="0" dirty="0" err="1">
                <a:solidFill>
                  <a:prstClr val="black"/>
                </a:solidFill>
                <a:latin typeface="Arial"/>
                <a:cs typeface="Arial"/>
                <a:sym typeface="Arial"/>
              </a:rPr>
              <a:t>ескеріледі</a:t>
            </a:r>
            <a:r>
              <a:rPr lang="ru-RU" sz="1600" kern="0" dirty="0">
                <a:solidFill>
                  <a:prstClr val="black"/>
                </a:solidFill>
                <a:latin typeface="Arial"/>
                <a:cs typeface="Arial"/>
                <a:sym typeface="Arial"/>
              </a:rPr>
              <a:t>, </a:t>
            </a:r>
            <a:r>
              <a:rPr lang="ru-RU" sz="1600" kern="0" dirty="0" err="1">
                <a:solidFill>
                  <a:prstClr val="black"/>
                </a:solidFill>
                <a:latin typeface="Arial"/>
                <a:cs typeface="Arial"/>
                <a:sym typeface="Arial"/>
              </a:rPr>
              <a:t>процесстің</a:t>
            </a:r>
            <a:r>
              <a:rPr lang="ru-RU" sz="1600" kern="0" dirty="0">
                <a:solidFill>
                  <a:prstClr val="black"/>
                </a:solidFill>
                <a:latin typeface="Arial"/>
                <a:cs typeface="Arial"/>
                <a:sym typeface="Arial"/>
              </a:rPr>
              <a:t> </a:t>
            </a:r>
            <a:r>
              <a:rPr lang="ru-RU" sz="1600" kern="0" dirty="0" err="1">
                <a:solidFill>
                  <a:prstClr val="black"/>
                </a:solidFill>
                <a:latin typeface="Arial"/>
                <a:cs typeface="Arial"/>
                <a:sym typeface="Arial"/>
              </a:rPr>
              <a:t>көрсеткіштері</a:t>
            </a:r>
            <a:r>
              <a:rPr lang="ru-RU" sz="1600" kern="0" dirty="0">
                <a:solidFill>
                  <a:prstClr val="black"/>
                </a:solidFill>
                <a:latin typeface="Arial"/>
                <a:cs typeface="Arial"/>
                <a:sym typeface="Arial"/>
              </a:rPr>
              <a:t> мен </a:t>
            </a:r>
            <a:r>
              <a:rPr lang="ru-RU" sz="1600" kern="0" dirty="0" err="1">
                <a:solidFill>
                  <a:prstClr val="black"/>
                </a:solidFill>
                <a:latin typeface="Arial"/>
                <a:cs typeface="Arial"/>
                <a:sym typeface="Arial"/>
              </a:rPr>
              <a:t>нәтижесі</a:t>
            </a:r>
            <a:r>
              <a:rPr lang="ru-RU" sz="1600" kern="0" dirty="0">
                <a:solidFill>
                  <a:prstClr val="black"/>
                </a:solidFill>
                <a:latin typeface="Arial"/>
                <a:cs typeface="Arial"/>
                <a:sym typeface="Arial"/>
              </a:rPr>
              <a:t> </a:t>
            </a:r>
            <a:r>
              <a:rPr lang="ru-RU" sz="1600" kern="0" dirty="0" err="1" smtClean="0">
                <a:solidFill>
                  <a:prstClr val="black"/>
                </a:solidFill>
                <a:latin typeface="Arial"/>
                <a:cs typeface="Arial"/>
                <a:sym typeface="Arial"/>
              </a:rPr>
              <a:t>ескерілмейді</a:t>
            </a:r>
            <a:r>
              <a:rPr lang="ru-RU" sz="1600" kern="0" dirty="0" smtClean="0">
                <a:solidFill>
                  <a:prstClr val="black"/>
                </a:solidFill>
                <a:latin typeface="Arial"/>
                <a:cs typeface="Arial"/>
                <a:sym typeface="Arial"/>
              </a:rPr>
              <a:t> </a:t>
            </a:r>
            <a:endParaRPr lang="ru-RU" sz="1600" kern="0" dirty="0">
              <a:solidFill>
                <a:prstClr val="black"/>
              </a:solidFill>
              <a:latin typeface="Arial"/>
              <a:cs typeface="Arial"/>
              <a:sym typeface="Arial"/>
            </a:endParaRPr>
          </a:p>
          <a:p>
            <a:pPr marL="228594" indent="-228594" algn="just">
              <a:buClr>
                <a:srgbClr val="000000"/>
              </a:buClr>
              <a:buFont typeface="Wingdings" panose="05000000000000000000" pitchFamily="2" charset="2"/>
              <a:buChar char="q"/>
            </a:pPr>
            <a:endParaRPr lang="kk-KZ" sz="1600" kern="0" dirty="0">
              <a:solidFill>
                <a:prstClr val="black"/>
              </a:solidFill>
              <a:latin typeface="Arial"/>
              <a:cs typeface="Arial"/>
              <a:sym typeface="Arial"/>
            </a:endParaRPr>
          </a:p>
          <a:p>
            <a:pPr marL="228594" indent="-228594" algn="just">
              <a:buClr>
                <a:srgbClr val="000000"/>
              </a:buClr>
              <a:buFont typeface="Wingdings" panose="05000000000000000000" pitchFamily="2" charset="2"/>
              <a:buChar char="q"/>
            </a:pPr>
            <a:r>
              <a:rPr lang="kk-KZ" sz="1600" kern="0" dirty="0">
                <a:solidFill>
                  <a:prstClr val="black"/>
                </a:solidFill>
                <a:latin typeface="Arial"/>
                <a:cs typeface="Arial"/>
                <a:sym typeface="Arial"/>
              </a:rPr>
              <a:t>Сапаны бағалаудың бірыңғай </a:t>
            </a:r>
            <a:r>
              <a:rPr lang="kk-KZ" sz="1600" kern="0" dirty="0" smtClean="0">
                <a:solidFill>
                  <a:prstClr val="black"/>
                </a:solidFill>
                <a:latin typeface="Arial"/>
                <a:cs typeface="Arial"/>
                <a:sym typeface="Arial"/>
              </a:rPr>
              <a:t>өлшемшарттары жоқ  </a:t>
            </a:r>
            <a:endParaRPr lang="ru-RU" sz="1600" kern="0" dirty="0">
              <a:solidFill>
                <a:prstClr val="black"/>
              </a:solidFill>
              <a:latin typeface="Arial"/>
              <a:cs typeface="Arial"/>
              <a:sym typeface="Arial"/>
            </a:endParaRPr>
          </a:p>
        </p:txBody>
      </p:sp>
      <p:sp>
        <p:nvSpPr>
          <p:cNvPr id="70" name="Google Shape;70;p13"/>
          <p:cNvSpPr/>
          <p:nvPr/>
        </p:nvSpPr>
        <p:spPr>
          <a:xfrm>
            <a:off x="5144657" y="2149913"/>
            <a:ext cx="2221371" cy="1463932"/>
          </a:xfrm>
          <a:prstGeom prst="rect">
            <a:avLst/>
          </a:prstGeom>
          <a:noFill/>
          <a:ln>
            <a:noFill/>
          </a:ln>
        </p:spPr>
        <p:txBody>
          <a:bodyPr spcFirstLastPara="1" wrap="square" lIns="91433" tIns="45700" rIns="91433" bIns="45700" anchor="t" anchorCtr="0">
            <a:noAutofit/>
          </a:bodyPr>
          <a:lstStyle/>
          <a:p>
            <a:pPr marL="285750" indent="-285750">
              <a:buClr>
                <a:prstClr val="black"/>
              </a:buClr>
              <a:buSzPts val="1000"/>
              <a:buFont typeface="Wingdings" panose="05000000000000000000" pitchFamily="2" charset="2"/>
              <a:buChar char="q"/>
            </a:pPr>
            <a:r>
              <a:rPr lang="kk-KZ" sz="1600" kern="0" dirty="0" smtClean="0">
                <a:solidFill>
                  <a:prstClr val="black"/>
                </a:solidFill>
                <a:latin typeface="Arial"/>
                <a:ea typeface="Arial"/>
                <a:cs typeface="Arial"/>
                <a:sym typeface="Arial"/>
              </a:rPr>
              <a:t>Ортаның </a:t>
            </a:r>
            <a:r>
              <a:rPr lang="kk-KZ" sz="1600" kern="0" dirty="0">
                <a:solidFill>
                  <a:prstClr val="black"/>
                </a:solidFill>
                <a:latin typeface="Arial"/>
                <a:ea typeface="Arial"/>
                <a:cs typeface="Arial"/>
                <a:sym typeface="Arial"/>
              </a:rPr>
              <a:t>сапасын бағалау үшін </a:t>
            </a:r>
            <a:r>
              <a:rPr lang="en-US" sz="1600" kern="0" dirty="0">
                <a:solidFill>
                  <a:prstClr val="black"/>
                </a:solidFill>
                <a:latin typeface="Arial"/>
                <a:ea typeface="Arial"/>
                <a:cs typeface="Arial"/>
                <a:sym typeface="Arial"/>
              </a:rPr>
              <a:t>ECERS-3 </a:t>
            </a:r>
            <a:r>
              <a:rPr lang="kk-KZ" sz="1600" kern="0" dirty="0">
                <a:solidFill>
                  <a:prstClr val="black"/>
                </a:solidFill>
                <a:latin typeface="Arial"/>
                <a:ea typeface="Arial"/>
                <a:cs typeface="Arial"/>
                <a:sym typeface="Arial"/>
              </a:rPr>
              <a:t>халықаралық шкаласын </a:t>
            </a:r>
            <a:r>
              <a:rPr lang="kk-KZ" sz="1600" kern="0" dirty="0" smtClean="0">
                <a:solidFill>
                  <a:prstClr val="black"/>
                </a:solidFill>
                <a:latin typeface="Arial"/>
                <a:ea typeface="Arial"/>
                <a:cs typeface="Arial"/>
                <a:sym typeface="Arial"/>
              </a:rPr>
              <a:t>қолдану</a:t>
            </a:r>
            <a:endParaRPr sz="1600" kern="0" dirty="0">
              <a:solidFill>
                <a:srgbClr val="000000"/>
              </a:solidFill>
              <a:latin typeface="Arial"/>
              <a:cs typeface="Arial"/>
              <a:sym typeface="Arial"/>
            </a:endParaRPr>
          </a:p>
          <a:p>
            <a:pPr marL="285750" indent="-285750">
              <a:spcBef>
                <a:spcPts val="667"/>
              </a:spcBef>
              <a:buClr>
                <a:prstClr val="black"/>
              </a:buClr>
              <a:buSzPts val="1000"/>
              <a:buFont typeface="Wingdings" panose="05000000000000000000" pitchFamily="2" charset="2"/>
              <a:buChar char="q"/>
            </a:pPr>
            <a:r>
              <a:rPr lang="ru-RU" sz="1600" kern="0" dirty="0" err="1">
                <a:solidFill>
                  <a:srgbClr val="000000"/>
                </a:solidFill>
                <a:latin typeface="Arial"/>
                <a:cs typeface="Arial"/>
                <a:sym typeface="Arial"/>
              </a:rPr>
              <a:t>Бағалау</a:t>
            </a:r>
            <a:r>
              <a:rPr lang="ru-RU" sz="1600" kern="0" dirty="0">
                <a:solidFill>
                  <a:srgbClr val="000000"/>
                </a:solidFill>
                <a:latin typeface="Arial"/>
                <a:cs typeface="Arial"/>
                <a:sym typeface="Arial"/>
              </a:rPr>
              <a:t> </a:t>
            </a:r>
            <a:r>
              <a:rPr lang="ru-RU" sz="1600" kern="0" dirty="0" err="1">
                <a:solidFill>
                  <a:srgbClr val="000000"/>
                </a:solidFill>
                <a:latin typeface="Arial"/>
                <a:cs typeface="Arial"/>
                <a:sym typeface="Arial"/>
              </a:rPr>
              <a:t>өлшемшарттарын</a:t>
            </a:r>
            <a:r>
              <a:rPr lang="ru-RU" sz="1600" kern="0" dirty="0">
                <a:solidFill>
                  <a:srgbClr val="000000"/>
                </a:solidFill>
                <a:latin typeface="Arial"/>
                <a:cs typeface="Arial"/>
                <a:sym typeface="Arial"/>
              </a:rPr>
              <a:t> </a:t>
            </a:r>
            <a:r>
              <a:rPr lang="ru-RU" sz="1600" kern="0" dirty="0" err="1">
                <a:solidFill>
                  <a:srgbClr val="000000"/>
                </a:solidFill>
                <a:latin typeface="Arial"/>
                <a:cs typeface="Arial"/>
                <a:sym typeface="Arial"/>
              </a:rPr>
              <a:t>қолдану</a:t>
            </a:r>
            <a:r>
              <a:rPr lang="ru-RU" sz="1600" kern="0" dirty="0">
                <a:solidFill>
                  <a:srgbClr val="000000"/>
                </a:solidFill>
                <a:latin typeface="Arial"/>
                <a:cs typeface="Arial"/>
                <a:sym typeface="Arial"/>
              </a:rPr>
              <a:t> </a:t>
            </a:r>
            <a:r>
              <a:rPr lang="ru-RU" sz="1600" kern="0" dirty="0" err="1">
                <a:solidFill>
                  <a:srgbClr val="000000"/>
                </a:solidFill>
                <a:latin typeface="Arial"/>
                <a:cs typeface="Arial"/>
                <a:sym typeface="Arial"/>
              </a:rPr>
              <a:t>практикасының</a:t>
            </a:r>
            <a:r>
              <a:rPr lang="ru-RU" sz="1600" kern="0" dirty="0">
                <a:solidFill>
                  <a:srgbClr val="000000"/>
                </a:solidFill>
                <a:latin typeface="Arial"/>
                <a:cs typeface="Arial"/>
                <a:sym typeface="Arial"/>
              </a:rPr>
              <a:t> </a:t>
            </a:r>
            <a:r>
              <a:rPr lang="ru-RU" sz="1600" kern="0" dirty="0" err="1">
                <a:solidFill>
                  <a:srgbClr val="000000"/>
                </a:solidFill>
                <a:latin typeface="Arial"/>
                <a:cs typeface="Arial"/>
                <a:sym typeface="Arial"/>
              </a:rPr>
              <a:t>ұтымдылығын</a:t>
            </a:r>
            <a:r>
              <a:rPr lang="ru-RU" sz="1600" kern="0" dirty="0">
                <a:solidFill>
                  <a:srgbClr val="000000"/>
                </a:solidFill>
                <a:latin typeface="Arial"/>
                <a:cs typeface="Arial"/>
                <a:sym typeface="Arial"/>
              </a:rPr>
              <a:t> </a:t>
            </a:r>
            <a:r>
              <a:rPr lang="ru-RU" sz="1600" kern="0" dirty="0" err="1">
                <a:solidFill>
                  <a:srgbClr val="000000"/>
                </a:solidFill>
                <a:latin typeface="Arial"/>
                <a:cs typeface="Arial"/>
                <a:sym typeface="Arial"/>
              </a:rPr>
              <a:t>анықтау</a:t>
            </a:r>
            <a:r>
              <a:rPr lang="ru-RU" sz="1600" kern="0" dirty="0">
                <a:solidFill>
                  <a:srgbClr val="000000"/>
                </a:solidFill>
                <a:latin typeface="Arial"/>
                <a:cs typeface="Arial"/>
                <a:sym typeface="Arial"/>
              </a:rPr>
              <a:t> </a:t>
            </a:r>
            <a:r>
              <a:rPr lang="ru-RU" sz="1600" kern="0" dirty="0" err="1">
                <a:solidFill>
                  <a:srgbClr val="000000"/>
                </a:solidFill>
                <a:latin typeface="Arial"/>
                <a:cs typeface="Arial"/>
                <a:sym typeface="Arial"/>
              </a:rPr>
              <a:t>үшін</a:t>
            </a:r>
            <a:r>
              <a:rPr lang="ru-RU" sz="1600" kern="0" dirty="0">
                <a:solidFill>
                  <a:srgbClr val="000000"/>
                </a:solidFill>
                <a:latin typeface="Arial"/>
                <a:cs typeface="Arial"/>
                <a:sym typeface="Arial"/>
              </a:rPr>
              <a:t> </a:t>
            </a:r>
            <a:r>
              <a:rPr lang="ru-RU" sz="1600" kern="0" dirty="0" err="1">
                <a:solidFill>
                  <a:srgbClr val="000000"/>
                </a:solidFill>
                <a:latin typeface="Arial"/>
                <a:cs typeface="Arial"/>
                <a:sym typeface="Arial"/>
              </a:rPr>
              <a:t>мектепке</a:t>
            </a:r>
            <a:r>
              <a:rPr lang="ru-RU" sz="1600" kern="0" dirty="0">
                <a:solidFill>
                  <a:srgbClr val="000000"/>
                </a:solidFill>
                <a:latin typeface="Arial"/>
                <a:cs typeface="Arial"/>
                <a:sym typeface="Arial"/>
              </a:rPr>
              <a:t> дейінгі </a:t>
            </a:r>
            <a:r>
              <a:rPr lang="ru-RU" sz="1600" kern="0" dirty="0" err="1">
                <a:solidFill>
                  <a:srgbClr val="000000"/>
                </a:solidFill>
                <a:latin typeface="Arial"/>
                <a:cs typeface="Arial"/>
                <a:sym typeface="Arial"/>
              </a:rPr>
              <a:t>ұйымдар</a:t>
            </a:r>
            <a:r>
              <a:rPr lang="ru-RU" sz="1600" kern="0" dirty="0">
                <a:solidFill>
                  <a:srgbClr val="000000"/>
                </a:solidFill>
                <a:latin typeface="Arial"/>
                <a:cs typeface="Arial"/>
                <a:sym typeface="Arial"/>
              </a:rPr>
              <a:t> </a:t>
            </a:r>
            <a:r>
              <a:rPr lang="ru-RU" sz="1600" kern="0" dirty="0" err="1">
                <a:solidFill>
                  <a:srgbClr val="000000"/>
                </a:solidFill>
                <a:latin typeface="Arial"/>
                <a:cs typeface="Arial"/>
                <a:sym typeface="Arial"/>
              </a:rPr>
              <a:t>базасында</a:t>
            </a:r>
            <a:r>
              <a:rPr lang="ru-RU" sz="1600" kern="0" dirty="0">
                <a:solidFill>
                  <a:srgbClr val="000000"/>
                </a:solidFill>
                <a:latin typeface="Arial"/>
                <a:cs typeface="Arial"/>
                <a:sym typeface="Arial"/>
              </a:rPr>
              <a:t> пилот </a:t>
            </a:r>
            <a:r>
              <a:rPr lang="ru-RU" sz="1600" kern="0" dirty="0" err="1">
                <a:solidFill>
                  <a:srgbClr val="000000"/>
                </a:solidFill>
                <a:latin typeface="Arial"/>
                <a:cs typeface="Arial"/>
                <a:sym typeface="Arial"/>
              </a:rPr>
              <a:t>жүргізу</a:t>
            </a:r>
            <a:r>
              <a:rPr lang="ru-RU" sz="1600" kern="0" dirty="0">
                <a:solidFill>
                  <a:srgbClr val="000000"/>
                </a:solidFill>
                <a:latin typeface="Arial"/>
                <a:cs typeface="Arial"/>
                <a:sym typeface="Arial"/>
              </a:rPr>
              <a:t>*</a:t>
            </a:r>
            <a:endParaRPr sz="1600" kern="0" dirty="0">
              <a:solidFill>
                <a:srgbClr val="000000"/>
              </a:solidFill>
              <a:latin typeface="Arial"/>
              <a:cs typeface="Arial"/>
              <a:sym typeface="Arial"/>
            </a:endParaRPr>
          </a:p>
        </p:txBody>
      </p:sp>
      <p:sp>
        <p:nvSpPr>
          <p:cNvPr id="71" name="Google Shape;71;p13"/>
          <p:cNvSpPr/>
          <p:nvPr/>
        </p:nvSpPr>
        <p:spPr>
          <a:xfrm>
            <a:off x="5153612" y="884415"/>
            <a:ext cx="2055600" cy="646400"/>
          </a:xfrm>
          <a:prstGeom prst="rect">
            <a:avLst/>
          </a:prstGeom>
          <a:noFill/>
          <a:ln>
            <a:noFill/>
          </a:ln>
        </p:spPr>
        <p:txBody>
          <a:bodyPr spcFirstLastPara="1" wrap="square" lIns="91433" tIns="45700" rIns="91433" bIns="45700" anchor="t" anchorCtr="0">
            <a:noAutofit/>
          </a:bodyPr>
          <a:lstStyle/>
          <a:p>
            <a:pPr marL="228594" indent="-228594">
              <a:buClr>
                <a:srgbClr val="000000"/>
              </a:buClr>
              <a:buFont typeface="Wingdings" panose="05000000000000000000" pitchFamily="2" charset="2"/>
              <a:buChar char="q"/>
            </a:pPr>
            <a:r>
              <a:rPr lang="ru" sz="1600" kern="0" dirty="0" smtClean="0">
                <a:solidFill>
                  <a:prstClr val="black"/>
                </a:solidFill>
                <a:latin typeface="Arial"/>
                <a:ea typeface="Arial"/>
                <a:cs typeface="Arial"/>
                <a:sym typeface="Arial"/>
              </a:rPr>
              <a:t> Мектепке дейінгі ұйымдар базасында практиканы бақылау</a:t>
            </a:r>
            <a:endParaRPr sz="1600" kern="0" dirty="0">
              <a:solidFill>
                <a:srgbClr val="000000"/>
              </a:solidFill>
              <a:latin typeface="Arial"/>
              <a:cs typeface="Arial"/>
              <a:sym typeface="Arial"/>
            </a:endParaRPr>
          </a:p>
        </p:txBody>
      </p:sp>
      <p:sp>
        <p:nvSpPr>
          <p:cNvPr id="72" name="Google Shape;72;p13"/>
          <p:cNvSpPr txBox="1"/>
          <p:nvPr/>
        </p:nvSpPr>
        <p:spPr>
          <a:xfrm>
            <a:off x="9746358" y="158138"/>
            <a:ext cx="2267999" cy="417129"/>
          </a:xfrm>
          <a:prstGeom prst="rect">
            <a:avLst/>
          </a:prstGeom>
          <a:solidFill>
            <a:schemeClr val="accent1">
              <a:lumMod val="75000"/>
              <a:alpha val="31760"/>
            </a:schemeClr>
          </a:solidFill>
          <a:ln>
            <a:noFill/>
          </a:ln>
        </p:spPr>
        <p:txBody>
          <a:bodyPr spcFirstLastPara="1" wrap="square" lIns="91433" tIns="91433" rIns="91433" bIns="91433" anchor="t" anchorCtr="0">
            <a:noAutofit/>
          </a:bodyPr>
          <a:lstStyle/>
          <a:p>
            <a:pPr algn="ctr">
              <a:buClr>
                <a:srgbClr val="000000"/>
              </a:buClr>
              <a:buSzPts val="1200"/>
              <a:buFont typeface="Arial"/>
              <a:buNone/>
            </a:pPr>
            <a:r>
              <a:rPr lang="ru" b="1" kern="0" dirty="0" smtClean="0">
                <a:solidFill>
                  <a:srgbClr val="000000"/>
                </a:solidFill>
                <a:latin typeface="Quattrocento Sans"/>
                <a:ea typeface="Quattrocento Sans"/>
                <a:cs typeface="Quattrocento Sans"/>
                <a:sym typeface="Quattrocento Sans"/>
              </a:rPr>
              <a:t>Нәтиже</a:t>
            </a:r>
            <a:endParaRPr b="1" kern="0" dirty="0">
              <a:solidFill>
                <a:srgbClr val="000000"/>
              </a:solidFill>
              <a:latin typeface="Quattrocento Sans"/>
              <a:ea typeface="Quattrocento Sans"/>
              <a:cs typeface="Quattrocento Sans"/>
              <a:sym typeface="Quattrocento Sans"/>
            </a:endParaRPr>
          </a:p>
        </p:txBody>
      </p:sp>
      <p:sp>
        <p:nvSpPr>
          <p:cNvPr id="73" name="Google Shape;73;p13"/>
          <p:cNvSpPr/>
          <p:nvPr/>
        </p:nvSpPr>
        <p:spPr>
          <a:xfrm>
            <a:off x="9841495" y="604279"/>
            <a:ext cx="2138400" cy="2277600"/>
          </a:xfrm>
          <a:prstGeom prst="rect">
            <a:avLst/>
          </a:prstGeom>
          <a:noFill/>
          <a:ln>
            <a:noFill/>
          </a:ln>
        </p:spPr>
        <p:txBody>
          <a:bodyPr spcFirstLastPara="1" wrap="square" lIns="91433" tIns="45700" rIns="91433" bIns="45700" anchor="t" anchorCtr="0">
            <a:noAutofit/>
          </a:bodyPr>
          <a:lstStyle/>
          <a:p>
            <a:pPr marL="294216" indent="-285750">
              <a:buClr>
                <a:prstClr val="black"/>
              </a:buClr>
              <a:buSzPts val="900"/>
              <a:buFont typeface="Wingdings" panose="05000000000000000000" pitchFamily="2" charset="2"/>
              <a:buChar char="q"/>
            </a:pPr>
            <a:r>
              <a:rPr lang="kk-KZ" kern="0" dirty="0">
                <a:solidFill>
                  <a:prstClr val="black"/>
                </a:solidFill>
                <a:latin typeface="Arial"/>
                <a:cs typeface="Arial"/>
                <a:sym typeface="Arial"/>
              </a:rPr>
              <a:t> </a:t>
            </a:r>
            <a:r>
              <a:rPr lang="kk-KZ" sz="1500" kern="0" dirty="0" smtClean="0">
                <a:solidFill>
                  <a:prstClr val="black"/>
                </a:solidFill>
                <a:latin typeface="Arial"/>
                <a:cs typeface="Arial"/>
                <a:sym typeface="Arial"/>
              </a:rPr>
              <a:t>Мектепке дейінгі тәрбие мен оқытуды бағалау </a:t>
            </a:r>
            <a:r>
              <a:rPr lang="kk-KZ" sz="1500" kern="0" dirty="0">
                <a:solidFill>
                  <a:prstClr val="black"/>
                </a:solidFill>
                <a:latin typeface="Arial"/>
                <a:cs typeface="Arial"/>
                <a:sym typeface="Arial"/>
              </a:rPr>
              <a:t>өлшемшарттарының құрылымын </a:t>
            </a:r>
            <a:r>
              <a:rPr lang="kk-KZ" sz="1500" kern="0" dirty="0" smtClean="0">
                <a:solidFill>
                  <a:prstClr val="black"/>
                </a:solidFill>
                <a:latin typeface="Arial"/>
                <a:cs typeface="Arial"/>
                <a:sym typeface="Arial"/>
              </a:rPr>
              <a:t>анықтау </a:t>
            </a:r>
          </a:p>
          <a:p>
            <a:pPr marL="294216" indent="-285750">
              <a:buClr>
                <a:prstClr val="black"/>
              </a:buClr>
              <a:buSzPts val="900"/>
              <a:buFont typeface="Wingdings" panose="05000000000000000000" pitchFamily="2" charset="2"/>
              <a:buChar char="q"/>
            </a:pPr>
            <a:r>
              <a:rPr lang="kk-KZ" sz="1500" kern="0" dirty="0" smtClean="0">
                <a:solidFill>
                  <a:prstClr val="black"/>
                </a:solidFill>
                <a:latin typeface="Arial"/>
                <a:cs typeface="Arial"/>
                <a:sym typeface="Arial"/>
              </a:rPr>
              <a:t>Мектепке дейінгі тәрбие мен оқытудың сапасын </a:t>
            </a:r>
            <a:r>
              <a:rPr lang="kk-KZ" sz="1500" kern="0" dirty="0">
                <a:solidFill>
                  <a:prstClr val="black"/>
                </a:solidFill>
                <a:latin typeface="Arial"/>
                <a:cs typeface="Arial"/>
                <a:sym typeface="Arial"/>
              </a:rPr>
              <a:t>бағалаудың бірыңғай өлшемшарттарының </a:t>
            </a:r>
            <a:r>
              <a:rPr lang="kk-KZ" sz="1500" kern="0" dirty="0" smtClean="0">
                <a:solidFill>
                  <a:prstClr val="black"/>
                </a:solidFill>
                <a:latin typeface="Arial"/>
                <a:cs typeface="Arial"/>
                <a:sym typeface="Arial"/>
              </a:rPr>
              <a:t>жобасы</a:t>
            </a:r>
            <a:endParaRPr sz="1500" kern="0" dirty="0" smtClean="0">
              <a:solidFill>
                <a:prstClr val="black"/>
              </a:solidFill>
              <a:latin typeface="Arial"/>
              <a:cs typeface="Arial"/>
              <a:sym typeface="Arial"/>
            </a:endParaRPr>
          </a:p>
          <a:p>
            <a:pPr marL="294216" indent="-285750">
              <a:spcBef>
                <a:spcPts val="667"/>
              </a:spcBef>
              <a:buClr>
                <a:prstClr val="black"/>
              </a:buClr>
              <a:buSzPts val="900"/>
              <a:buFont typeface="Wingdings" panose="05000000000000000000" pitchFamily="2" charset="2"/>
              <a:buChar char="q"/>
            </a:pPr>
            <a:r>
              <a:rPr lang="kk-KZ" sz="1500" kern="0" dirty="0">
                <a:solidFill>
                  <a:prstClr val="black"/>
                </a:solidFill>
                <a:latin typeface="Arial"/>
                <a:cs typeface="Arial"/>
                <a:sym typeface="Arial"/>
              </a:rPr>
              <a:t>Мектепке дейінгі тәрбие мен оқытудың </a:t>
            </a:r>
            <a:r>
              <a:rPr lang="ru-RU" sz="1500" kern="0" dirty="0" err="1" smtClean="0">
                <a:solidFill>
                  <a:prstClr val="black"/>
                </a:solidFill>
                <a:latin typeface="Arial"/>
                <a:cs typeface="Arial"/>
                <a:sym typeface="Arial"/>
              </a:rPr>
              <a:t>сапасын</a:t>
            </a:r>
            <a:r>
              <a:rPr lang="ru-RU" sz="1500" kern="0" dirty="0" smtClean="0">
                <a:solidFill>
                  <a:prstClr val="black"/>
                </a:solidFill>
                <a:latin typeface="Arial"/>
                <a:cs typeface="Arial"/>
                <a:sym typeface="Arial"/>
              </a:rPr>
              <a:t>  </a:t>
            </a:r>
            <a:r>
              <a:rPr lang="ru-RU" sz="1500" kern="0" dirty="0" err="1" smtClean="0">
                <a:solidFill>
                  <a:prstClr val="black"/>
                </a:solidFill>
                <a:latin typeface="Arial"/>
                <a:cs typeface="Arial"/>
                <a:sym typeface="Arial"/>
              </a:rPr>
              <a:t>бағалау</a:t>
            </a:r>
            <a:r>
              <a:rPr lang="ru-RU" sz="1500" kern="0" dirty="0" smtClean="0">
                <a:solidFill>
                  <a:prstClr val="black"/>
                </a:solidFill>
                <a:latin typeface="Arial"/>
                <a:cs typeface="Arial"/>
                <a:sym typeface="Arial"/>
              </a:rPr>
              <a:t> </a:t>
            </a:r>
            <a:r>
              <a:rPr lang="ru-RU" sz="1500" kern="0" dirty="0" err="1">
                <a:solidFill>
                  <a:prstClr val="black"/>
                </a:solidFill>
                <a:latin typeface="Arial"/>
                <a:cs typeface="Arial"/>
                <a:sym typeface="Arial"/>
              </a:rPr>
              <a:t>құралдарын</a:t>
            </a:r>
            <a:r>
              <a:rPr lang="ru-RU" sz="1500" kern="0" dirty="0">
                <a:solidFill>
                  <a:prstClr val="black"/>
                </a:solidFill>
                <a:latin typeface="Arial"/>
                <a:cs typeface="Arial"/>
                <a:sym typeface="Arial"/>
              </a:rPr>
              <a:t> </a:t>
            </a:r>
            <a:r>
              <a:rPr lang="ru-RU" sz="1500" kern="0" dirty="0" err="1">
                <a:solidFill>
                  <a:prstClr val="black"/>
                </a:solidFill>
                <a:latin typeface="Arial"/>
                <a:cs typeface="Arial"/>
                <a:sym typeface="Arial"/>
              </a:rPr>
              <a:t>пилоттау</a:t>
            </a:r>
            <a:r>
              <a:rPr lang="ru-RU" sz="1500" kern="0" dirty="0">
                <a:solidFill>
                  <a:prstClr val="black"/>
                </a:solidFill>
                <a:latin typeface="Arial"/>
                <a:cs typeface="Arial"/>
                <a:sym typeface="Arial"/>
              </a:rPr>
              <a:t> </a:t>
            </a:r>
            <a:r>
              <a:rPr lang="ru-RU" sz="1500" kern="0" dirty="0" err="1">
                <a:solidFill>
                  <a:prstClr val="black"/>
                </a:solidFill>
                <a:latin typeface="Arial"/>
                <a:cs typeface="Arial"/>
                <a:sym typeface="Arial"/>
              </a:rPr>
              <a:t>және</a:t>
            </a:r>
            <a:r>
              <a:rPr lang="ru-RU" sz="1500" kern="0" dirty="0">
                <a:solidFill>
                  <a:prstClr val="black"/>
                </a:solidFill>
                <a:latin typeface="Arial"/>
                <a:cs typeface="Arial"/>
                <a:sym typeface="Arial"/>
              </a:rPr>
              <a:t> </a:t>
            </a:r>
            <a:r>
              <a:rPr lang="ru-RU" sz="1500" kern="0" dirty="0" err="1" smtClean="0">
                <a:solidFill>
                  <a:prstClr val="black"/>
                </a:solidFill>
                <a:latin typeface="Arial"/>
                <a:cs typeface="Arial"/>
                <a:sym typeface="Arial"/>
              </a:rPr>
              <a:t>пысықтау</a:t>
            </a:r>
            <a:endParaRPr sz="1500" kern="0" dirty="0">
              <a:solidFill>
                <a:srgbClr val="000000"/>
              </a:solidFill>
              <a:latin typeface="Arial"/>
              <a:cs typeface="Arial"/>
              <a:sym typeface="Arial"/>
            </a:endParaRPr>
          </a:p>
        </p:txBody>
      </p:sp>
      <p:sp>
        <p:nvSpPr>
          <p:cNvPr id="74" name="Google Shape;74;p13"/>
          <p:cNvSpPr/>
          <p:nvPr/>
        </p:nvSpPr>
        <p:spPr>
          <a:xfrm>
            <a:off x="7592410" y="2382845"/>
            <a:ext cx="2138400" cy="2462000"/>
          </a:xfrm>
          <a:prstGeom prst="rect">
            <a:avLst/>
          </a:prstGeom>
          <a:noFill/>
          <a:ln>
            <a:noFill/>
          </a:ln>
        </p:spPr>
        <p:txBody>
          <a:bodyPr spcFirstLastPara="1" wrap="square" lIns="91433" tIns="45700" rIns="91433" bIns="45700" anchor="t" anchorCtr="0">
            <a:noAutofit/>
          </a:bodyPr>
          <a:lstStyle/>
          <a:p>
            <a:pPr marL="285750" indent="-285750">
              <a:buClr>
                <a:prstClr val="black"/>
              </a:buClr>
              <a:buSzPts val="1000"/>
              <a:buFont typeface="Wingdings" panose="05000000000000000000" pitchFamily="2" charset="2"/>
              <a:buChar char="q"/>
            </a:pPr>
            <a:r>
              <a:rPr lang="ru-RU" sz="1600" kern="0" dirty="0" err="1">
                <a:solidFill>
                  <a:prstClr val="black"/>
                </a:solidFill>
                <a:latin typeface="Arial"/>
                <a:cs typeface="Arial"/>
                <a:sym typeface="Arial"/>
              </a:rPr>
              <a:t>Бақылау</a:t>
            </a:r>
            <a:r>
              <a:rPr lang="ru-RU" sz="1600" kern="0" dirty="0">
                <a:solidFill>
                  <a:prstClr val="black"/>
                </a:solidFill>
                <a:latin typeface="Arial"/>
                <a:cs typeface="Arial"/>
                <a:sym typeface="Arial"/>
              </a:rPr>
              <a:t> </a:t>
            </a:r>
            <a:r>
              <a:rPr lang="ru-RU" sz="1600" kern="0" dirty="0" err="1">
                <a:solidFill>
                  <a:prstClr val="black"/>
                </a:solidFill>
                <a:latin typeface="Arial"/>
                <a:cs typeface="Arial"/>
                <a:sym typeface="Arial"/>
              </a:rPr>
              <a:t>нәтижелерін</a:t>
            </a:r>
            <a:r>
              <a:rPr lang="ru-RU" sz="1600" kern="0" dirty="0">
                <a:solidFill>
                  <a:prstClr val="black"/>
                </a:solidFill>
                <a:latin typeface="Arial"/>
                <a:cs typeface="Arial"/>
                <a:sym typeface="Arial"/>
              </a:rPr>
              <a:t> </a:t>
            </a:r>
            <a:r>
              <a:rPr lang="ru-RU" sz="1600" kern="0" dirty="0" err="1" smtClean="0">
                <a:solidFill>
                  <a:prstClr val="black"/>
                </a:solidFill>
                <a:latin typeface="Arial"/>
                <a:cs typeface="Arial"/>
                <a:sym typeface="Arial"/>
              </a:rPr>
              <a:t>талдау</a:t>
            </a:r>
            <a:r>
              <a:rPr lang="ru-RU" sz="1600" kern="0" dirty="0" smtClean="0">
                <a:solidFill>
                  <a:prstClr val="black"/>
                </a:solidFill>
                <a:latin typeface="Arial"/>
                <a:cs typeface="Arial"/>
                <a:sym typeface="Arial"/>
              </a:rPr>
              <a:t> </a:t>
            </a:r>
            <a:endParaRPr sz="1600" kern="0" dirty="0" smtClean="0">
              <a:solidFill>
                <a:srgbClr val="000000"/>
              </a:solidFill>
              <a:latin typeface="Arial"/>
              <a:cs typeface="Arial"/>
              <a:sym typeface="Arial"/>
            </a:endParaRPr>
          </a:p>
          <a:p>
            <a:pPr marL="285750" indent="-285750">
              <a:spcBef>
                <a:spcPts val="667"/>
              </a:spcBef>
              <a:buClr>
                <a:prstClr val="black"/>
              </a:buClr>
              <a:buSzPts val="1000"/>
              <a:buFont typeface="Wingdings" panose="05000000000000000000" pitchFamily="2" charset="2"/>
              <a:buChar char="q"/>
            </a:pPr>
            <a:r>
              <a:rPr lang="kk-KZ" sz="1600" kern="0" dirty="0">
                <a:solidFill>
                  <a:prstClr val="black"/>
                </a:solidFill>
                <a:latin typeface="Arial"/>
                <a:cs typeface="Arial"/>
                <a:sym typeface="Arial"/>
              </a:rPr>
              <a:t>Пилотты жүргізу және </a:t>
            </a:r>
            <a:r>
              <a:rPr lang="kk-KZ" sz="1600" kern="0" dirty="0" smtClean="0">
                <a:solidFill>
                  <a:prstClr val="black"/>
                </a:solidFill>
                <a:latin typeface="Arial"/>
                <a:cs typeface="Arial"/>
                <a:sym typeface="Arial"/>
              </a:rPr>
              <a:t>сүйемелдеу</a:t>
            </a:r>
            <a:endParaRPr sz="1600" kern="0" dirty="0" smtClean="0">
              <a:solidFill>
                <a:srgbClr val="000000"/>
              </a:solidFill>
              <a:latin typeface="Arial"/>
              <a:cs typeface="Arial"/>
              <a:sym typeface="Arial"/>
            </a:endParaRPr>
          </a:p>
          <a:p>
            <a:pPr marL="285750" indent="-285750">
              <a:spcBef>
                <a:spcPts val="667"/>
              </a:spcBef>
              <a:buClr>
                <a:prstClr val="black"/>
              </a:buClr>
              <a:buSzPts val="1000"/>
              <a:buFont typeface="Wingdings" panose="05000000000000000000" pitchFamily="2" charset="2"/>
              <a:buChar char="q"/>
            </a:pPr>
            <a:r>
              <a:rPr lang="ru-RU" sz="1600" kern="0" dirty="0" smtClean="0">
                <a:solidFill>
                  <a:prstClr val="black"/>
                </a:solidFill>
                <a:latin typeface="Arial"/>
                <a:cs typeface="Arial"/>
                <a:sym typeface="Arial"/>
              </a:rPr>
              <a:t>Мектепке дейінгі </a:t>
            </a:r>
            <a:r>
              <a:rPr lang="ru-RU" sz="1600" kern="0" dirty="0" err="1" smtClean="0">
                <a:solidFill>
                  <a:prstClr val="black"/>
                </a:solidFill>
                <a:latin typeface="Arial"/>
                <a:cs typeface="Arial"/>
                <a:sym typeface="Arial"/>
              </a:rPr>
              <a:t>тәрбие</a:t>
            </a:r>
            <a:r>
              <a:rPr lang="ru-RU" sz="1600" kern="0" dirty="0" smtClean="0">
                <a:solidFill>
                  <a:prstClr val="black"/>
                </a:solidFill>
                <a:latin typeface="Arial"/>
                <a:cs typeface="Arial"/>
                <a:sym typeface="Arial"/>
              </a:rPr>
              <a:t> мен </a:t>
            </a:r>
            <a:r>
              <a:rPr lang="ru-RU" sz="1600" kern="0" dirty="0" err="1" smtClean="0">
                <a:solidFill>
                  <a:prstClr val="black"/>
                </a:solidFill>
                <a:latin typeface="Arial"/>
                <a:cs typeface="Arial"/>
                <a:sym typeface="Arial"/>
              </a:rPr>
              <a:t>оқыту</a:t>
            </a:r>
            <a:r>
              <a:rPr lang="ru-RU" sz="1600" kern="0" dirty="0" smtClean="0">
                <a:solidFill>
                  <a:prstClr val="black"/>
                </a:solidFill>
                <a:latin typeface="Arial"/>
                <a:cs typeface="Arial"/>
                <a:sym typeface="Arial"/>
              </a:rPr>
              <a:t> </a:t>
            </a:r>
            <a:r>
              <a:rPr lang="ru-RU" sz="1600" kern="0" dirty="0" err="1" smtClean="0">
                <a:solidFill>
                  <a:prstClr val="black"/>
                </a:solidFill>
                <a:latin typeface="Arial"/>
                <a:cs typeface="Arial"/>
                <a:sym typeface="Arial"/>
              </a:rPr>
              <a:t>сапасын</a:t>
            </a:r>
            <a:r>
              <a:rPr lang="ru-RU" sz="1600" kern="0" dirty="0" smtClean="0">
                <a:solidFill>
                  <a:prstClr val="black"/>
                </a:solidFill>
                <a:latin typeface="Arial"/>
                <a:cs typeface="Arial"/>
                <a:sym typeface="Arial"/>
              </a:rPr>
              <a:t> </a:t>
            </a:r>
            <a:r>
              <a:rPr lang="ru-RU" sz="1600" kern="0" dirty="0" err="1">
                <a:solidFill>
                  <a:prstClr val="black"/>
                </a:solidFill>
                <a:latin typeface="Arial"/>
                <a:cs typeface="Arial"/>
                <a:sym typeface="Arial"/>
              </a:rPr>
              <a:t>бағалау</a:t>
            </a:r>
            <a:r>
              <a:rPr lang="ru-RU" sz="1600" kern="0" dirty="0">
                <a:solidFill>
                  <a:prstClr val="black"/>
                </a:solidFill>
                <a:latin typeface="Arial"/>
                <a:cs typeface="Arial"/>
                <a:sym typeface="Arial"/>
              </a:rPr>
              <a:t> </a:t>
            </a:r>
            <a:r>
              <a:rPr lang="ru-RU" sz="1600" kern="0" dirty="0" err="1">
                <a:solidFill>
                  <a:prstClr val="black"/>
                </a:solidFill>
                <a:latin typeface="Arial"/>
                <a:cs typeface="Arial"/>
                <a:sym typeface="Arial"/>
              </a:rPr>
              <a:t>өлшемшарттарын</a:t>
            </a:r>
            <a:r>
              <a:rPr lang="ru-RU" sz="1600" kern="0" dirty="0">
                <a:solidFill>
                  <a:prstClr val="black"/>
                </a:solidFill>
                <a:latin typeface="Arial"/>
                <a:cs typeface="Arial"/>
                <a:sym typeface="Arial"/>
              </a:rPr>
              <a:t> </a:t>
            </a:r>
            <a:r>
              <a:rPr lang="ru-RU" sz="1600" kern="0" dirty="0" err="1">
                <a:solidFill>
                  <a:prstClr val="black"/>
                </a:solidFill>
                <a:latin typeface="Arial"/>
                <a:cs typeface="Arial"/>
                <a:sym typeface="Arial"/>
              </a:rPr>
              <a:t>әзірлеу</a:t>
            </a:r>
            <a:r>
              <a:rPr lang="ru-RU" sz="1600" kern="0" dirty="0" smtClean="0">
                <a:solidFill>
                  <a:prstClr val="black"/>
                </a:solidFill>
                <a:latin typeface="Arial"/>
                <a:cs typeface="Arial"/>
                <a:sym typeface="Arial"/>
              </a:rPr>
              <a:t>*</a:t>
            </a:r>
            <a:r>
              <a:rPr lang="ru" sz="1600" kern="0" dirty="0" smtClean="0">
                <a:solidFill>
                  <a:prstClr val="black"/>
                </a:solidFill>
                <a:latin typeface="Arial"/>
                <a:cs typeface="Arial"/>
                <a:sym typeface="Arial"/>
              </a:rPr>
              <a:t>*</a:t>
            </a:r>
            <a:r>
              <a:rPr lang="kk-KZ" sz="1600" kern="0" dirty="0" smtClean="0">
                <a:solidFill>
                  <a:srgbClr val="000000"/>
                </a:solidFill>
                <a:latin typeface="Arial"/>
                <a:cs typeface="Arial"/>
                <a:sym typeface="Arial"/>
              </a:rPr>
              <a:t>         </a:t>
            </a:r>
          </a:p>
          <a:p>
            <a:pPr marL="285750" indent="-285750">
              <a:spcBef>
                <a:spcPts val="667"/>
              </a:spcBef>
              <a:buClr>
                <a:prstClr val="black"/>
              </a:buClr>
              <a:buSzPts val="1000"/>
              <a:buFont typeface="Wingdings" panose="05000000000000000000" pitchFamily="2" charset="2"/>
              <a:buChar char="q"/>
            </a:pPr>
            <a:endParaRPr lang="kk-KZ" sz="1600" kern="0" dirty="0" smtClean="0">
              <a:solidFill>
                <a:srgbClr val="000000"/>
              </a:solidFill>
              <a:latin typeface="Arial"/>
              <a:cs typeface="Arial"/>
              <a:sym typeface="Arial"/>
            </a:endParaRPr>
          </a:p>
          <a:p>
            <a:pPr>
              <a:spcBef>
                <a:spcPts val="667"/>
              </a:spcBef>
              <a:buClr>
                <a:prstClr val="black"/>
              </a:buClr>
              <a:buSzPts val="1000"/>
            </a:pPr>
            <a:endParaRPr sz="1600" kern="0" dirty="0">
              <a:solidFill>
                <a:srgbClr val="000000"/>
              </a:solidFill>
              <a:latin typeface="Arial"/>
              <a:cs typeface="Arial"/>
              <a:sym typeface="Arial"/>
            </a:endParaRPr>
          </a:p>
        </p:txBody>
      </p:sp>
      <p:sp>
        <p:nvSpPr>
          <p:cNvPr id="75" name="Google Shape;75;p13"/>
          <p:cNvSpPr/>
          <p:nvPr/>
        </p:nvSpPr>
        <p:spPr>
          <a:xfrm>
            <a:off x="7649643" y="986494"/>
            <a:ext cx="2009200" cy="646400"/>
          </a:xfrm>
          <a:prstGeom prst="rect">
            <a:avLst/>
          </a:prstGeom>
          <a:noFill/>
          <a:ln>
            <a:noFill/>
          </a:ln>
        </p:spPr>
        <p:txBody>
          <a:bodyPr spcFirstLastPara="1" wrap="square" lIns="91433" tIns="45700" rIns="91433" bIns="45700" anchor="t" anchorCtr="0">
            <a:noAutofit/>
          </a:bodyPr>
          <a:lstStyle/>
          <a:p>
            <a:pPr marL="228594" indent="-228594">
              <a:buClr>
                <a:srgbClr val="000000"/>
              </a:buClr>
              <a:buFont typeface="Wingdings" panose="05000000000000000000" pitchFamily="2" charset="2"/>
              <a:buChar char="q"/>
            </a:pPr>
            <a:r>
              <a:rPr lang="ru" sz="1600" kern="0" dirty="0" smtClean="0">
                <a:solidFill>
                  <a:prstClr val="black"/>
                </a:solidFill>
                <a:latin typeface="Arial"/>
                <a:ea typeface="Arial"/>
                <a:cs typeface="Arial"/>
                <a:sym typeface="Arial"/>
              </a:rPr>
              <a:t> </a:t>
            </a:r>
            <a:r>
              <a:rPr lang="ru-RU" sz="1600" kern="0" dirty="0">
                <a:solidFill>
                  <a:prstClr val="black"/>
                </a:solidFill>
                <a:latin typeface="Arial"/>
                <a:ea typeface="Arial"/>
                <a:cs typeface="Arial"/>
                <a:sym typeface="Arial"/>
              </a:rPr>
              <a:t>Мектепке дейінгі </a:t>
            </a:r>
            <a:r>
              <a:rPr lang="ru-RU" sz="1600" kern="0" dirty="0" err="1">
                <a:solidFill>
                  <a:prstClr val="black"/>
                </a:solidFill>
                <a:latin typeface="Arial"/>
                <a:ea typeface="Arial"/>
                <a:cs typeface="Arial"/>
                <a:sym typeface="Arial"/>
              </a:rPr>
              <a:t>ұйым</a:t>
            </a:r>
            <a:r>
              <a:rPr lang="ru-RU" sz="1600" kern="0" dirty="0">
                <a:solidFill>
                  <a:prstClr val="black"/>
                </a:solidFill>
                <a:latin typeface="Arial"/>
                <a:ea typeface="Arial"/>
                <a:cs typeface="Arial"/>
                <a:sym typeface="Arial"/>
              </a:rPr>
              <a:t> </a:t>
            </a:r>
            <a:r>
              <a:rPr lang="ru-RU" sz="1600" kern="0" dirty="0" err="1">
                <a:solidFill>
                  <a:prstClr val="black"/>
                </a:solidFill>
                <a:latin typeface="Arial"/>
                <a:ea typeface="Arial"/>
                <a:cs typeface="Arial"/>
                <a:sym typeface="Arial"/>
              </a:rPr>
              <a:t>педагогтерінің</a:t>
            </a:r>
            <a:r>
              <a:rPr lang="ru-RU" sz="1600" kern="0" dirty="0">
                <a:solidFill>
                  <a:prstClr val="black"/>
                </a:solidFill>
                <a:latin typeface="Arial"/>
                <a:ea typeface="Arial"/>
                <a:cs typeface="Arial"/>
                <a:sym typeface="Arial"/>
              </a:rPr>
              <a:t> </a:t>
            </a:r>
            <a:r>
              <a:rPr lang="ru-RU" sz="1600" kern="0" dirty="0" err="1">
                <a:solidFill>
                  <a:prstClr val="black"/>
                </a:solidFill>
                <a:latin typeface="Arial"/>
                <a:ea typeface="Arial"/>
                <a:cs typeface="Arial"/>
                <a:sym typeface="Arial"/>
              </a:rPr>
              <a:t>практикасын</a:t>
            </a:r>
            <a:r>
              <a:rPr lang="ru-RU" sz="1600" kern="0" dirty="0">
                <a:solidFill>
                  <a:prstClr val="black"/>
                </a:solidFill>
                <a:latin typeface="Arial"/>
                <a:ea typeface="Arial"/>
                <a:cs typeface="Arial"/>
                <a:sym typeface="Arial"/>
              </a:rPr>
              <a:t> </a:t>
            </a:r>
            <a:r>
              <a:rPr lang="ru-RU" sz="1600" kern="0" dirty="0" err="1" smtClean="0">
                <a:solidFill>
                  <a:prstClr val="black"/>
                </a:solidFill>
                <a:latin typeface="Arial"/>
                <a:ea typeface="Arial"/>
                <a:cs typeface="Arial"/>
                <a:sym typeface="Arial"/>
              </a:rPr>
              <a:t>зерделеу</a:t>
            </a:r>
            <a:endParaRPr sz="1600" kern="0" dirty="0">
              <a:solidFill>
                <a:srgbClr val="000000"/>
              </a:solidFill>
              <a:latin typeface="Arial"/>
              <a:cs typeface="Arial"/>
              <a:sym typeface="Arial"/>
            </a:endParaRPr>
          </a:p>
        </p:txBody>
      </p:sp>
      <p:sp>
        <p:nvSpPr>
          <p:cNvPr id="2" name="Стрелка вниз 1"/>
          <p:cNvSpPr/>
          <p:nvPr/>
        </p:nvSpPr>
        <p:spPr>
          <a:xfrm>
            <a:off x="3063745" y="5660802"/>
            <a:ext cx="2191109" cy="483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Google Shape;54;p13"/>
          <p:cNvSpPr/>
          <p:nvPr/>
        </p:nvSpPr>
        <p:spPr>
          <a:xfrm>
            <a:off x="9906400" y="762392"/>
            <a:ext cx="2175600" cy="4927085"/>
          </a:xfrm>
          <a:prstGeom prst="rect">
            <a:avLst/>
          </a:prstGeom>
          <a:solidFill>
            <a:srgbClr val="E1EFD8">
              <a:alpha val="25880"/>
            </a:srgbClr>
          </a:solidFill>
          <a:ln>
            <a:noFill/>
          </a:ln>
        </p:spPr>
        <p:txBody>
          <a:bodyPr spcFirstLastPara="1" wrap="square" lIns="91433" tIns="45700" rIns="91433" bIns="45700" anchor="ctr" anchorCtr="0">
            <a:noAutofit/>
          </a:bodyPr>
          <a:lstStyle/>
          <a:p>
            <a:pPr algn="ctr">
              <a:buClr>
                <a:srgbClr val="000000"/>
              </a:buClr>
              <a:buFont typeface="Arial"/>
              <a:buNone/>
            </a:pPr>
            <a:endParaRPr kern="0">
              <a:solidFill>
                <a:prstClr val="white"/>
              </a:solidFill>
              <a:ea typeface="Calibri"/>
              <a:cs typeface="Calibri"/>
              <a:sym typeface="Calibri"/>
            </a:endParaRPr>
          </a:p>
        </p:txBody>
      </p:sp>
      <p:sp>
        <p:nvSpPr>
          <p:cNvPr id="17" name="Google Shape;54;p13"/>
          <p:cNvSpPr/>
          <p:nvPr/>
        </p:nvSpPr>
        <p:spPr>
          <a:xfrm>
            <a:off x="3021962" y="904179"/>
            <a:ext cx="2175600" cy="4757621"/>
          </a:xfrm>
          <a:prstGeom prst="rect">
            <a:avLst/>
          </a:prstGeom>
          <a:solidFill>
            <a:srgbClr val="E1EFD8">
              <a:alpha val="25880"/>
            </a:srgbClr>
          </a:solidFill>
          <a:ln>
            <a:noFill/>
          </a:ln>
        </p:spPr>
        <p:txBody>
          <a:bodyPr spcFirstLastPara="1" wrap="square" lIns="91433" tIns="45700" rIns="91433" bIns="45700" anchor="ctr" anchorCtr="0">
            <a:noAutofit/>
          </a:bodyPr>
          <a:lstStyle/>
          <a:p>
            <a:pPr algn="ctr">
              <a:buClr>
                <a:srgbClr val="000000"/>
              </a:buClr>
              <a:buFont typeface="Arial"/>
              <a:buNone/>
            </a:pPr>
            <a:endParaRPr kern="0">
              <a:solidFill>
                <a:prstClr val="white"/>
              </a:solidFill>
              <a:ea typeface="Calibri"/>
              <a:cs typeface="Calibri"/>
              <a:sym typeface="Calibri"/>
            </a:endParaRPr>
          </a:p>
        </p:txBody>
      </p:sp>
    </p:spTree>
    <p:extLst>
      <p:ext uri="{BB962C8B-B14F-4D97-AF65-F5344CB8AC3E}">
        <p14:creationId xmlns:p14="http://schemas.microsoft.com/office/powerpoint/2010/main" val="3714899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4000" b="1" dirty="0">
                <a:solidFill>
                  <a:srgbClr val="0070C0"/>
                </a:solidFill>
                <a:latin typeface="Arial" panose="020B0604020202020204" pitchFamily="34" charset="0"/>
                <a:cs typeface="Arial" panose="020B0604020202020204" pitchFamily="34" charset="0"/>
              </a:rPr>
              <a:t>НАЗАРЛАРЫҢЫЗҒА РАХМЕТ! </a:t>
            </a:r>
            <a:endParaRPr lang="ru-RU" sz="4000" b="1" dirty="0">
              <a:solidFill>
                <a:srgbClr val="0070C0"/>
              </a:solidFill>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2"/>
          </p:nvPr>
        </p:nvSpPr>
        <p:spPr/>
        <p:txBody>
          <a:bodyPr/>
          <a:lstStyle/>
          <a:p>
            <a:fld id="{D60AA196-378B-4E34-85CE-A28CFE21B26D}" type="slidenum">
              <a:rPr lang="ru-RU" smtClean="0">
                <a:solidFill>
                  <a:prstClr val="black">
                    <a:tint val="75000"/>
                  </a:prstClr>
                </a:solidFill>
              </a:rPr>
              <a:pPr/>
              <a:t>30</a:t>
            </a:fld>
            <a:endParaRPr lang="ru-RU">
              <a:solidFill>
                <a:prstClr val="black">
                  <a:tint val="75000"/>
                </a:prstClr>
              </a:solidFill>
            </a:endParaRPr>
          </a:p>
        </p:txBody>
      </p:sp>
      <p:grpSp>
        <p:nvGrpSpPr>
          <p:cNvPr id="6" name="Группа 5"/>
          <p:cNvGrpSpPr/>
          <p:nvPr/>
        </p:nvGrpSpPr>
        <p:grpSpPr>
          <a:xfrm>
            <a:off x="5481708" y="1529255"/>
            <a:ext cx="6400238" cy="5192219"/>
            <a:chOff x="9001384" y="3323424"/>
            <a:chExt cx="3355608" cy="2941393"/>
          </a:xfrm>
        </p:grpSpPr>
        <p:sp>
          <p:nvSpPr>
            <p:cNvPr id="7" name="Прямоугольник 6"/>
            <p:cNvSpPr/>
            <p:nvPr/>
          </p:nvSpPr>
          <p:spPr>
            <a:xfrm>
              <a:off x="9661743" y="3355413"/>
              <a:ext cx="2695249" cy="434654"/>
            </a:xfrm>
            <a:prstGeom prst="rect">
              <a:avLst/>
            </a:prstGeom>
          </p:spPr>
          <p:txBody>
            <a:bodyPr wrap="none">
              <a:spAutoFit/>
            </a:bodyPr>
            <a:lstStyle/>
            <a:p>
              <a:r>
                <a:rPr lang="ru-RU" sz="2400" kern="50" dirty="0">
                  <a:solidFill>
                    <a:srgbClr val="4472C4">
                      <a:lumMod val="50000"/>
                    </a:srgbClr>
                  </a:solidFill>
                  <a:latin typeface="Arial" panose="020B0604020202020204" pitchFamily="34" charset="0"/>
                  <a:ea typeface="DejaVu Sans"/>
                  <a:cs typeface="Arial" panose="020B0604020202020204" pitchFamily="34" charset="0"/>
                </a:rPr>
                <a:t>8 (7172) 28-09-50</a:t>
              </a:r>
              <a:endParaRPr lang="ru-RU" sz="2400" dirty="0">
                <a:solidFill>
                  <a:srgbClr val="4472C4">
                    <a:lumMod val="50000"/>
                  </a:srgbClr>
                </a:solidFill>
                <a:latin typeface="Arial" panose="020B0604020202020204" pitchFamily="34" charset="0"/>
                <a:cs typeface="Arial" panose="020B0604020202020204" pitchFamily="34" charset="0"/>
              </a:endParaRPr>
            </a:p>
          </p:txBody>
        </p:sp>
        <p:pic>
          <p:nvPicPr>
            <p:cNvPr id="8" name="Picture 2" descr="Контакты - Мебель на заказ"/>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384" y="3323424"/>
              <a:ext cx="606392" cy="2846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fográfico: o método por trás de um email de marketing da Apple –  MacMagaz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6188" y="3702226"/>
              <a:ext cx="403497" cy="403497"/>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9711154" y="3786929"/>
              <a:ext cx="1416657" cy="261533"/>
            </a:xfrm>
            <a:prstGeom prst="rect">
              <a:avLst/>
            </a:prstGeom>
          </p:spPr>
          <p:txBody>
            <a:bodyPr wrap="square">
              <a:spAutoFit/>
            </a:bodyPr>
            <a:lstStyle/>
            <a:p>
              <a:pPr marR="36195" algn="r"/>
              <a:r>
                <a:rPr lang="ru-RU" sz="2400" kern="50" dirty="0">
                  <a:solidFill>
                    <a:srgbClr val="4472C4">
                      <a:lumMod val="50000"/>
                    </a:srgbClr>
                  </a:solidFill>
                  <a:latin typeface="Arial" panose="020B0604020202020204" pitchFamily="34" charset="0"/>
                  <a:ea typeface="DejaVu Sans"/>
                  <a:cs typeface="Arial" panose="020B0604020202020204" pitchFamily="34" charset="0"/>
                </a:rPr>
                <a:t>i-rrd2021@mail.ru</a:t>
              </a:r>
            </a:p>
          </p:txBody>
        </p:sp>
        <p:sp>
          <p:nvSpPr>
            <p:cNvPr id="11" name="Овал 10"/>
            <p:cNvSpPr/>
            <p:nvPr/>
          </p:nvSpPr>
          <p:spPr>
            <a:xfrm>
              <a:off x="9123464" y="5150238"/>
              <a:ext cx="409628" cy="296647"/>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Овал 11"/>
            <p:cNvSpPr/>
            <p:nvPr/>
          </p:nvSpPr>
          <p:spPr>
            <a:xfrm>
              <a:off x="9162204" y="4153265"/>
              <a:ext cx="403840" cy="358803"/>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Овал 12"/>
            <p:cNvSpPr/>
            <p:nvPr/>
          </p:nvSpPr>
          <p:spPr>
            <a:xfrm>
              <a:off x="9152472" y="4640775"/>
              <a:ext cx="413505" cy="380756"/>
            </a:xfrm>
            <a:prstGeom prst="ellipse">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Прямоугольник 13"/>
            <p:cNvSpPr/>
            <p:nvPr/>
          </p:nvSpPr>
          <p:spPr>
            <a:xfrm>
              <a:off x="9711154" y="5134718"/>
              <a:ext cx="2452661" cy="1130099"/>
            </a:xfrm>
            <a:prstGeom prst="rect">
              <a:avLst/>
            </a:prstGeom>
          </p:spPr>
          <p:txBody>
            <a:bodyPr wrap="square">
              <a:spAutoFit/>
            </a:bodyPr>
            <a:lstStyle/>
            <a:p>
              <a:r>
                <a:rPr lang="ru-RU" sz="2400" kern="50" dirty="0">
                  <a:solidFill>
                    <a:srgbClr val="4472C4">
                      <a:lumMod val="50000"/>
                    </a:srgbClr>
                  </a:solidFill>
                  <a:latin typeface="Arial" panose="020B0604020202020204" pitchFamily="34" charset="0"/>
                  <a:ea typeface="DejaVu Sans"/>
                  <a:cs typeface="Arial" panose="020B0604020202020204" pitchFamily="34" charset="0"/>
                </a:rPr>
                <a:t>Балаларды </a:t>
              </a:r>
              <a:r>
                <a:rPr lang="ru-RU" sz="2400" kern="50" dirty="0" err="1">
                  <a:solidFill>
                    <a:srgbClr val="4472C4">
                      <a:lumMod val="50000"/>
                    </a:srgbClr>
                  </a:solidFill>
                  <a:latin typeface="Arial" panose="020B0604020202020204" pitchFamily="34" charset="0"/>
                  <a:ea typeface="DejaVu Sans"/>
                  <a:cs typeface="Arial" panose="020B0604020202020204" pitchFamily="34" charset="0"/>
                </a:rPr>
                <a:t>ерте</a:t>
              </a:r>
              <a:r>
                <a:rPr lang="ru-RU" sz="2400" kern="50" dirty="0">
                  <a:solidFill>
                    <a:srgbClr val="4472C4">
                      <a:lumMod val="50000"/>
                    </a:srgbClr>
                  </a:solidFill>
                  <a:latin typeface="Arial" panose="020B0604020202020204" pitchFamily="34" charset="0"/>
                  <a:ea typeface="DejaVu Sans"/>
                  <a:cs typeface="Arial" panose="020B0604020202020204" pitchFamily="34" charset="0"/>
                </a:rPr>
                <a:t> </a:t>
              </a:r>
              <a:r>
                <a:rPr lang="ru-RU" sz="2400" kern="50" dirty="0" err="1">
                  <a:solidFill>
                    <a:srgbClr val="4472C4">
                      <a:lumMod val="50000"/>
                    </a:srgbClr>
                  </a:solidFill>
                  <a:latin typeface="Arial" panose="020B0604020202020204" pitchFamily="34" charset="0"/>
                  <a:ea typeface="DejaVu Sans"/>
                  <a:cs typeface="Arial" panose="020B0604020202020204" pitchFamily="34" charset="0"/>
                </a:rPr>
                <a:t>дамыту</a:t>
              </a:r>
              <a:r>
                <a:rPr lang="ru-RU" sz="2400" kern="50" dirty="0">
                  <a:solidFill>
                    <a:srgbClr val="4472C4">
                      <a:lumMod val="50000"/>
                    </a:srgbClr>
                  </a:solidFill>
                  <a:latin typeface="Arial" panose="020B0604020202020204" pitchFamily="34" charset="0"/>
                  <a:ea typeface="DejaVu Sans"/>
                  <a:cs typeface="Arial" panose="020B0604020202020204" pitchFamily="34" charset="0"/>
                </a:rPr>
                <a:t> институты </a:t>
              </a:r>
            </a:p>
          </p:txBody>
        </p:sp>
        <p:sp>
          <p:nvSpPr>
            <p:cNvPr id="15" name="Прямоугольник 14"/>
            <p:cNvSpPr/>
            <p:nvPr/>
          </p:nvSpPr>
          <p:spPr>
            <a:xfrm>
              <a:off x="9661743" y="4206122"/>
              <a:ext cx="2452661" cy="434654"/>
            </a:xfrm>
            <a:prstGeom prst="rect">
              <a:avLst/>
            </a:prstGeom>
          </p:spPr>
          <p:txBody>
            <a:bodyPr wrap="square">
              <a:spAutoFit/>
            </a:bodyPr>
            <a:lstStyle/>
            <a:p>
              <a:r>
                <a:rPr lang="en-US" sz="2400" kern="50" dirty="0">
                  <a:solidFill>
                    <a:srgbClr val="4472C4">
                      <a:lumMod val="50000"/>
                    </a:srgbClr>
                  </a:solidFill>
                  <a:latin typeface="Arial" panose="020B0604020202020204" pitchFamily="34" charset="0"/>
                  <a:ea typeface="DejaVu Sans"/>
                  <a:cs typeface="Arial" panose="020B0604020202020204" pitchFamily="34" charset="0"/>
                </a:rPr>
                <a:t>doshkola_kz</a:t>
              </a:r>
            </a:p>
          </p:txBody>
        </p:sp>
        <p:sp>
          <p:nvSpPr>
            <p:cNvPr id="16" name="Прямоугольник 15"/>
            <p:cNvSpPr/>
            <p:nvPr/>
          </p:nvSpPr>
          <p:spPr>
            <a:xfrm>
              <a:off x="9688471" y="4568389"/>
              <a:ext cx="2452661" cy="1477821"/>
            </a:xfrm>
            <a:prstGeom prst="rect">
              <a:avLst/>
            </a:prstGeom>
          </p:spPr>
          <p:txBody>
            <a:bodyPr wrap="square">
              <a:spAutoFit/>
            </a:bodyPr>
            <a:lstStyle/>
            <a:p>
              <a:r>
                <a:rPr lang="ru-RU" sz="2400" kern="50" dirty="0">
                  <a:solidFill>
                    <a:srgbClr val="4472C4">
                      <a:lumMod val="50000"/>
                    </a:srgbClr>
                  </a:solidFill>
                  <a:latin typeface="Arial" panose="020B0604020202020204" pitchFamily="34" charset="0"/>
                  <a:ea typeface="DejaVu Sans"/>
                  <a:cs typeface="Arial" panose="020B0604020202020204" pitchFamily="34" charset="0"/>
                </a:rPr>
                <a:t>Мектепке </a:t>
              </a:r>
              <a:r>
                <a:rPr lang="ru-RU" sz="2400" kern="50" dirty="0" err="1">
                  <a:solidFill>
                    <a:srgbClr val="4472C4">
                      <a:lumMod val="50000"/>
                    </a:srgbClr>
                  </a:solidFill>
                  <a:latin typeface="Arial" panose="020B0604020202020204" pitchFamily="34" charset="0"/>
                  <a:ea typeface="DejaVu Sans"/>
                  <a:cs typeface="Arial" panose="020B0604020202020204" pitchFamily="34" charset="0"/>
                </a:rPr>
                <a:t>дейінгі</a:t>
              </a:r>
              <a:r>
                <a:rPr lang="ru-RU" sz="2400" kern="50" dirty="0">
                  <a:solidFill>
                    <a:srgbClr val="4472C4">
                      <a:lumMod val="50000"/>
                    </a:srgbClr>
                  </a:solidFill>
                  <a:latin typeface="Arial" panose="020B0604020202020204" pitchFamily="34" charset="0"/>
                  <a:ea typeface="DejaVu Sans"/>
                  <a:cs typeface="Arial" panose="020B0604020202020204" pitchFamily="34" charset="0"/>
                </a:rPr>
                <a:t> </a:t>
              </a:r>
              <a:r>
                <a:rPr lang="ru-RU" sz="2400" kern="50" dirty="0" err="1">
                  <a:solidFill>
                    <a:srgbClr val="4472C4">
                      <a:lumMod val="50000"/>
                    </a:srgbClr>
                  </a:solidFill>
                  <a:latin typeface="Arial" panose="020B0604020202020204" pitchFamily="34" charset="0"/>
                  <a:ea typeface="DejaVu Sans"/>
                  <a:cs typeface="Arial" panose="020B0604020202020204" pitchFamily="34" charset="0"/>
                </a:rPr>
                <a:t>ұйым</a:t>
              </a:r>
              <a:r>
                <a:rPr lang="ru-RU" sz="2400" kern="50" dirty="0">
                  <a:solidFill>
                    <a:srgbClr val="4472C4">
                      <a:lumMod val="50000"/>
                    </a:srgbClr>
                  </a:solidFill>
                  <a:latin typeface="Arial" panose="020B0604020202020204" pitchFamily="34" charset="0"/>
                  <a:ea typeface="DejaVu Sans"/>
                  <a:cs typeface="Arial" panose="020B0604020202020204" pitchFamily="34" charset="0"/>
                </a:rPr>
                <a:t> </a:t>
              </a:r>
              <a:r>
                <a:rPr lang="ru-RU" sz="2400" kern="50" dirty="0" err="1">
                  <a:solidFill>
                    <a:srgbClr val="4472C4">
                      <a:lumMod val="50000"/>
                    </a:srgbClr>
                  </a:solidFill>
                  <a:latin typeface="Arial" panose="020B0604020202020204" pitchFamily="34" charset="0"/>
                  <a:ea typeface="DejaVu Sans"/>
                  <a:cs typeface="Arial" panose="020B0604020202020204" pitchFamily="34" charset="0"/>
                </a:rPr>
                <a:t>педагогтері</a:t>
              </a:r>
              <a:r>
                <a:rPr lang="ru-RU" sz="2400" kern="50" dirty="0">
                  <a:solidFill>
                    <a:srgbClr val="4472C4">
                      <a:lumMod val="50000"/>
                    </a:srgbClr>
                  </a:solidFill>
                  <a:latin typeface="Arial" panose="020B0604020202020204" pitchFamily="34" charset="0"/>
                  <a:ea typeface="DejaVu Sans"/>
                  <a:cs typeface="Arial" panose="020B0604020202020204" pitchFamily="34" charset="0"/>
                </a:rPr>
                <a:t> (клуб) </a:t>
              </a:r>
            </a:p>
          </p:txBody>
        </p:sp>
      </p:grpSp>
      <p:pic>
        <p:nvPicPr>
          <p:cNvPr id="17" name="Picture 2" descr="Diary Png - Paper And Pencil Png Transparent PNG - 3123x1665 - Free  Download on NicePNG"/>
          <p:cNvPicPr>
            <a:picLocks noGrp="1" noChangeAspect="1" noChangeArrowheads="1"/>
          </p:cNvPicPr>
          <p:nvPr>
            <p:ph idx="1"/>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08670" y="2515430"/>
            <a:ext cx="3111387" cy="181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01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690" y="1253331"/>
            <a:ext cx="12060620" cy="4351338"/>
          </a:xfrm>
        </p:spPr>
        <p:txBody>
          <a:bodyPr>
            <a:normAutofit/>
          </a:bodyPr>
          <a:lstStyle/>
          <a:p>
            <a:pPr marL="685800" indent="-457200" algn="just">
              <a:lnSpc>
                <a:spcPct val="107000"/>
              </a:lnSpc>
              <a:spcAft>
                <a:spcPts val="800"/>
              </a:spcAft>
              <a:buFont typeface="Wingdings" panose="05000000000000000000" pitchFamily="2" charset="2"/>
              <a:buChar char="q"/>
              <a:tabLst>
                <a:tab pos="5850890" algn="l"/>
              </a:tabLst>
            </a:pPr>
            <a:r>
              <a:rPr lang="kk-KZ" sz="3200" b="1" u="sng" dirty="0" smtClean="0">
                <a:effectLst/>
                <a:latin typeface="Arial" panose="020B0604020202020204" pitchFamily="34" charset="0"/>
                <a:ea typeface="Calibri" panose="020F0502020204030204" pitchFamily="34" charset="0"/>
                <a:cs typeface="Arial" panose="020B0604020202020204" pitchFamily="34" charset="0"/>
              </a:rPr>
              <a:t>Мектепке дейінгі тәрбие мен оқытудың мақсаты</a:t>
            </a:r>
            <a:r>
              <a:rPr lang="kk-KZ" sz="3200" dirty="0" smtClean="0">
                <a:latin typeface="Arial" panose="020B0604020202020204" pitchFamily="34" charset="0"/>
                <a:ea typeface="Calibri" panose="020F0502020204030204" pitchFamily="34" charset="0"/>
                <a:cs typeface="Arial" panose="020B0604020202020204" pitchFamily="34" charset="0"/>
              </a:rPr>
              <a:t>             әр </a:t>
            </a:r>
            <a:r>
              <a:rPr lang="kk-KZ" sz="3200" dirty="0">
                <a:latin typeface="Arial" panose="020B0604020202020204" pitchFamily="34" charset="0"/>
                <a:ea typeface="Calibri" panose="020F0502020204030204" pitchFamily="34" charset="0"/>
                <a:cs typeface="Arial" panose="020B0604020202020204" pitchFamily="34" charset="0"/>
              </a:rPr>
              <a:t>баланың қызығушылықтарын, ерекшеліктері мен қажеттіліктерін ескере отырып, жалпы адами және ұлттық құндылықтар негізінде оларды толыққанды дамыту мен әлеуетін </a:t>
            </a:r>
            <a:r>
              <a:rPr lang="kk-KZ" sz="3200" dirty="0" smtClean="0">
                <a:latin typeface="Arial" panose="020B0604020202020204" pitchFamily="34" charset="0"/>
                <a:ea typeface="Calibri" panose="020F0502020204030204" pitchFamily="34" charset="0"/>
                <a:cs typeface="Arial" panose="020B0604020202020204" pitchFamily="34" charset="0"/>
              </a:rPr>
              <a:t>ашу</a:t>
            </a:r>
            <a:endParaRPr lang="kk-KZ" sz="3200" dirty="0">
              <a:effectLst/>
              <a:latin typeface="Arial" panose="020B0604020202020204" pitchFamily="34" charset="0"/>
              <a:ea typeface="Calibri" panose="020F0502020204030204" pitchFamily="34" charset="0"/>
              <a:cs typeface="Arial" panose="020B0604020202020204" pitchFamily="34" charset="0"/>
            </a:endParaRPr>
          </a:p>
          <a:p>
            <a:pPr marL="685800" indent="-457200" algn="just">
              <a:lnSpc>
                <a:spcPct val="107000"/>
              </a:lnSpc>
              <a:spcAft>
                <a:spcPts val="800"/>
              </a:spcAft>
              <a:buFont typeface="Wingdings" panose="05000000000000000000" pitchFamily="2" charset="2"/>
              <a:buChar char="q"/>
              <a:tabLst>
                <a:tab pos="5850890" algn="l"/>
              </a:tabLst>
            </a:pPr>
            <a:endParaRPr lang="x-none" sz="3200" dirty="0">
              <a:effectLst/>
              <a:latin typeface="Arial" panose="020B0604020202020204" pitchFamily="34" charset="0"/>
              <a:ea typeface="Calibri" panose="020F0502020204030204" pitchFamily="34" charset="0"/>
              <a:cs typeface="Arial" panose="020B0604020202020204" pitchFamily="34" charset="0"/>
            </a:endParaRPr>
          </a:p>
          <a:p>
            <a:endParaRPr lang="ru-RU" sz="3200" dirty="0">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2"/>
          </p:nvPr>
        </p:nvSpPr>
        <p:spPr/>
        <p:txBody>
          <a:bodyPr/>
          <a:lstStyle/>
          <a:p>
            <a:fld id="{D60AA196-378B-4E34-85CE-A28CFE21B26D}" type="slidenum">
              <a:rPr lang="ru-RU" smtClean="0">
                <a:solidFill>
                  <a:prstClr val="black">
                    <a:tint val="75000"/>
                  </a:prstClr>
                </a:solidFill>
              </a:rPr>
              <a:pPr/>
              <a:t>4</a:t>
            </a:fld>
            <a:endParaRPr lang="ru-RU">
              <a:solidFill>
                <a:prstClr val="black">
                  <a:tint val="75000"/>
                </a:prstClr>
              </a:solidFill>
            </a:endParaRPr>
          </a:p>
        </p:txBody>
      </p:sp>
      <p:pic>
        <p:nvPicPr>
          <p:cNvPr id="6" name="Рисунок 5">
            <a:extLst>
              <a:ext uri="{FF2B5EF4-FFF2-40B4-BE49-F238E27FC236}">
                <a16:creationId xmlns:a16="http://schemas.microsoft.com/office/drawing/2014/main" xmlns="" id="{79150640-918A-2DB4-0413-4ABF058BED60}"/>
              </a:ext>
            </a:extLst>
          </p:cNvPr>
          <p:cNvPicPr>
            <a:picLocks noChangeAspect="1"/>
          </p:cNvPicPr>
          <p:nvPr/>
        </p:nvPicPr>
        <p:blipFill>
          <a:blip r:embed="rId2"/>
          <a:stretch>
            <a:fillRect/>
          </a:stretch>
        </p:blipFill>
        <p:spPr>
          <a:xfrm>
            <a:off x="8160981" y="3862608"/>
            <a:ext cx="3422381" cy="2270178"/>
          </a:xfrm>
          <a:prstGeom prst="rect">
            <a:avLst/>
          </a:prstGeom>
        </p:spPr>
      </p:pic>
    </p:spTree>
    <p:extLst>
      <p:ext uri="{BB962C8B-B14F-4D97-AF65-F5344CB8AC3E}">
        <p14:creationId xmlns:p14="http://schemas.microsoft.com/office/powerpoint/2010/main" val="578253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46CE6492-63A8-1569-F338-D1434BA006D1}"/>
              </a:ext>
            </a:extLst>
          </p:cNvPr>
          <p:cNvSpPr/>
          <p:nvPr/>
        </p:nvSpPr>
        <p:spPr>
          <a:xfrm>
            <a:off x="378372" y="819807"/>
            <a:ext cx="11508828" cy="57071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Объект 2">
            <a:extLst>
              <a:ext uri="{FF2B5EF4-FFF2-40B4-BE49-F238E27FC236}">
                <a16:creationId xmlns:a16="http://schemas.microsoft.com/office/drawing/2014/main" xmlns="" id="{697FDDB3-D861-AD3A-6FE9-FC10EF830433}"/>
              </a:ext>
            </a:extLst>
          </p:cNvPr>
          <p:cNvSpPr>
            <a:spLocks noGrp="1"/>
          </p:cNvSpPr>
          <p:nvPr>
            <p:ph idx="1"/>
          </p:nvPr>
        </p:nvSpPr>
        <p:spPr>
          <a:xfrm>
            <a:off x="115614" y="231118"/>
            <a:ext cx="11771586" cy="6490357"/>
          </a:xfrm>
        </p:spPr>
        <p:txBody>
          <a:bodyPr>
            <a:noAutofit/>
          </a:bodyPr>
          <a:lstStyle/>
          <a:p>
            <a:pPr indent="0" algn="just">
              <a:lnSpc>
                <a:spcPct val="107000"/>
              </a:lnSpc>
              <a:spcAft>
                <a:spcPts val="800"/>
              </a:spcAft>
              <a:buNone/>
              <a:tabLst>
                <a:tab pos="5850890" algn="l"/>
              </a:tabLst>
            </a:pPr>
            <a:r>
              <a:rPr lang="kk-KZ" sz="2400" b="1" u="sng" dirty="0" smtClean="0">
                <a:latin typeface="Arial" panose="020B0604020202020204" pitchFamily="34" charset="0"/>
                <a:ea typeface="Calibri" panose="020F0502020204030204" pitchFamily="34" charset="0"/>
                <a:cs typeface="Arial" panose="020B0604020202020204" pitchFamily="34" charset="0"/>
              </a:rPr>
              <a:t>Негізгі міндеттер: </a:t>
            </a:r>
            <a:endParaRPr lang="x-none" sz="2400" b="1" u="sng" dirty="0">
              <a:effectLst/>
              <a:latin typeface="Arial" panose="020B0604020202020204" pitchFamily="34" charset="0"/>
              <a:ea typeface="Calibri" panose="020F0502020204030204" pitchFamily="34" charset="0"/>
              <a:cs typeface="Arial" panose="020B0604020202020204" pitchFamily="34" charset="0"/>
            </a:endParaRPr>
          </a:p>
          <a:p>
            <a:pPr marL="571500" indent="-342900" algn="just">
              <a:lnSpc>
                <a:spcPct val="107000"/>
              </a:lnSpc>
              <a:spcAft>
                <a:spcPts val="800"/>
              </a:spcAft>
              <a:buFont typeface="Wingdings" panose="05000000000000000000" pitchFamily="2" charset="2"/>
              <a:buChar char="q"/>
              <a:tabLst>
                <a:tab pos="5850890" algn="l"/>
              </a:tabLst>
            </a:pPr>
            <a:r>
              <a:rPr lang="kk-KZ" sz="2000" dirty="0" smtClean="0">
                <a:latin typeface="Arial" panose="020B0604020202020204" pitchFamily="34" charset="0"/>
                <a:ea typeface="Calibri" panose="020F0502020204030204" pitchFamily="34" charset="0"/>
                <a:cs typeface="Arial" panose="020B0604020202020204" pitchFamily="34" charset="0"/>
              </a:rPr>
              <a:t>әр </a:t>
            </a:r>
            <a:r>
              <a:rPr lang="kk-KZ" sz="2000" dirty="0">
                <a:latin typeface="Arial" panose="020B0604020202020204" pitchFamily="34" charset="0"/>
                <a:ea typeface="Calibri" panose="020F0502020204030204" pitchFamily="34" charset="0"/>
                <a:cs typeface="Arial" panose="020B0604020202020204" pitchFamily="34" charset="0"/>
              </a:rPr>
              <a:t>баланың жеке қабілеттері мен қажеттіліктерін ескере отырып, жайлы дамытушы қауіпсіз білім беру ортасын, оның ішінде инклюзивті орта құру;</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571500" indent="-342900" algn="just">
              <a:lnSpc>
                <a:spcPct val="107000"/>
              </a:lnSpc>
              <a:spcAft>
                <a:spcPts val="800"/>
              </a:spcAft>
              <a:buFont typeface="Wingdings" panose="05000000000000000000" pitchFamily="2" charset="2"/>
              <a:buChar char="q"/>
              <a:tabLst>
                <a:tab pos="5850890" algn="l"/>
              </a:tabLst>
            </a:pPr>
            <a:r>
              <a:rPr lang="kk-KZ" sz="2000" dirty="0" smtClean="0">
                <a:latin typeface="Arial" panose="020B0604020202020204" pitchFamily="34" charset="0"/>
                <a:ea typeface="Calibri" panose="020F0502020204030204" pitchFamily="34" charset="0"/>
                <a:cs typeface="Arial" panose="020B0604020202020204" pitchFamily="34" charset="0"/>
              </a:rPr>
              <a:t>балалардың </a:t>
            </a:r>
            <a:r>
              <a:rPr lang="kk-KZ" sz="2000" dirty="0">
                <a:latin typeface="Arial" panose="020B0604020202020204" pitchFamily="34" charset="0"/>
                <a:ea typeface="Calibri" panose="020F0502020204030204" pitchFamily="34" charset="0"/>
                <a:cs typeface="Arial" panose="020B0604020202020204" pitchFamily="34" charset="0"/>
              </a:rPr>
              <a:t>өмірін қорғау және денсаулығын нығайту, салауатты өмір салты негіздерін, қауіпсіз өмір сүру дағдыларын қалыптастыру; </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571500" indent="-342900" algn="just">
              <a:lnSpc>
                <a:spcPct val="107000"/>
              </a:lnSpc>
              <a:spcAft>
                <a:spcPts val="800"/>
              </a:spcAft>
              <a:buFont typeface="Wingdings" panose="05000000000000000000" pitchFamily="2" charset="2"/>
              <a:buChar char="q"/>
              <a:tabLst>
                <a:tab pos="5850890" algn="l"/>
              </a:tabLst>
            </a:pPr>
            <a:r>
              <a:rPr lang="kk-KZ" sz="2000" dirty="0" smtClean="0">
                <a:latin typeface="Arial" panose="020B0604020202020204" pitchFamily="34" charset="0"/>
                <a:ea typeface="Calibri" panose="020F0502020204030204" pitchFamily="34" charset="0"/>
                <a:cs typeface="Arial" panose="020B0604020202020204" pitchFamily="34" charset="0"/>
              </a:rPr>
              <a:t>тәрбиеленушілердің </a:t>
            </a:r>
            <a:r>
              <a:rPr lang="kk-KZ" sz="2000" dirty="0">
                <a:latin typeface="Arial" panose="020B0604020202020204" pitchFamily="34" charset="0"/>
                <a:ea typeface="Calibri" panose="020F0502020204030204" pitchFamily="34" charset="0"/>
                <a:cs typeface="Arial" panose="020B0604020202020204" pitchFamily="34" charset="0"/>
              </a:rPr>
              <a:t>қимыл-қозғалыс, бейімделу, коммуникативтік, эмоционалдық, әлеуметтік, когнитивтік дағдыларын қалыптастыру;</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571500" indent="-342900" algn="just">
              <a:lnSpc>
                <a:spcPct val="107000"/>
              </a:lnSpc>
              <a:spcAft>
                <a:spcPts val="800"/>
              </a:spcAft>
              <a:buFont typeface="Wingdings" panose="05000000000000000000" pitchFamily="2" charset="2"/>
              <a:buChar char="q"/>
              <a:tabLst>
                <a:tab pos="5850890" algn="l"/>
              </a:tabLst>
            </a:pPr>
            <a:r>
              <a:rPr lang="kk-KZ" sz="2000" dirty="0" smtClean="0">
                <a:latin typeface="Arial" panose="020B0604020202020204" pitchFamily="34" charset="0"/>
                <a:ea typeface="Calibri" panose="020F0502020204030204" pitchFamily="34" charset="0"/>
                <a:cs typeface="Arial" panose="020B0604020202020204" pitchFamily="34" charset="0"/>
              </a:rPr>
              <a:t>Отанды</a:t>
            </a:r>
            <a:r>
              <a:rPr lang="kk-KZ" sz="2000" dirty="0">
                <a:latin typeface="Arial" panose="020B0604020202020204" pitchFamily="34" charset="0"/>
                <a:ea typeface="Calibri" panose="020F0502020204030204" pitchFamily="34" charset="0"/>
                <a:cs typeface="Arial" panose="020B0604020202020204" pitchFamily="34" charset="0"/>
              </a:rPr>
              <a:t>, ана тілін сүюге, ұлттық бірегейлік пен азаматтық негіздеріне және патриотизмге баулу; </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571500" indent="-342900" algn="just">
              <a:lnSpc>
                <a:spcPct val="107000"/>
              </a:lnSpc>
              <a:spcAft>
                <a:spcPts val="800"/>
              </a:spcAft>
              <a:buFont typeface="Wingdings" panose="05000000000000000000" pitchFamily="2" charset="2"/>
              <a:buChar char="q"/>
              <a:tabLst>
                <a:tab pos="5850890" algn="l"/>
              </a:tabLst>
            </a:pPr>
            <a:r>
              <a:rPr lang="kk-KZ" sz="2000" dirty="0" smtClean="0">
                <a:latin typeface="Arial" panose="020B0604020202020204" pitchFamily="34" charset="0"/>
                <a:ea typeface="Calibri" panose="020F0502020204030204" pitchFamily="34" charset="0"/>
                <a:cs typeface="Arial" panose="020B0604020202020204" pitchFamily="34" charset="0"/>
              </a:rPr>
              <a:t>баланың </a:t>
            </a:r>
            <a:r>
              <a:rPr lang="kk-KZ" sz="2000" dirty="0">
                <a:latin typeface="Arial" panose="020B0604020202020204" pitchFamily="34" charset="0"/>
                <a:ea typeface="Calibri" panose="020F0502020204030204" pitchFamily="34" charset="0"/>
                <a:cs typeface="Arial" panose="020B0604020202020204" pitchFamily="34" charset="0"/>
              </a:rPr>
              <a:t>мектепте оқуға физикалық, психологиялық, эмоционалдық, әлеуметтік дайындығын қалыптастыру және тең бастапқы мүмкіндіктер беру.</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q"/>
            </a:pPr>
            <a:endParaRPr lang="x-none" sz="2000"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xmlns="" id="{FE70B59F-6E38-9E0A-7758-99839F5D8623}"/>
              </a:ext>
            </a:extLst>
          </p:cNvPr>
          <p:cNvSpPr>
            <a:spLocks noGrp="1"/>
          </p:cNvSpPr>
          <p:nvPr>
            <p:ph type="sldNum" sz="quarter" idx="12"/>
          </p:nvPr>
        </p:nvSpPr>
        <p:spPr/>
        <p:txBody>
          <a:bodyPr/>
          <a:lstStyle/>
          <a:p>
            <a:fld id="{D60AA196-378B-4E34-85CE-A28CFE21B26D}" type="slidenum">
              <a:rPr lang="ru-RU" smtClean="0">
                <a:solidFill>
                  <a:prstClr val="black">
                    <a:tint val="75000"/>
                  </a:prstClr>
                </a:solidFill>
              </a:rPr>
              <a:pPr/>
              <a:t>5</a:t>
            </a:fld>
            <a:endParaRPr lang="ru-RU">
              <a:solidFill>
                <a:prstClr val="black">
                  <a:tint val="75000"/>
                </a:prstClr>
              </a:solidFill>
            </a:endParaRPr>
          </a:p>
        </p:txBody>
      </p:sp>
    </p:spTree>
    <p:extLst>
      <p:ext uri="{BB962C8B-B14F-4D97-AF65-F5344CB8AC3E}">
        <p14:creationId xmlns:p14="http://schemas.microsoft.com/office/powerpoint/2010/main" val="398274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CF0C577-C9C6-3D79-9853-6AB67C08604D}"/>
              </a:ext>
            </a:extLst>
          </p:cNvPr>
          <p:cNvSpPr>
            <a:spLocks noGrp="1"/>
          </p:cNvSpPr>
          <p:nvPr>
            <p:ph idx="1"/>
          </p:nvPr>
        </p:nvSpPr>
        <p:spPr>
          <a:xfrm>
            <a:off x="262759" y="136525"/>
            <a:ext cx="11666482" cy="6584950"/>
          </a:xfrm>
        </p:spPr>
        <p:txBody>
          <a:bodyPr>
            <a:noAutofit/>
          </a:bodyPr>
          <a:lstStyle/>
          <a:p>
            <a:pPr indent="0" algn="just">
              <a:lnSpc>
                <a:spcPct val="107000"/>
              </a:lnSpc>
              <a:spcAft>
                <a:spcPts val="800"/>
              </a:spcAft>
              <a:buNone/>
              <a:tabLst>
                <a:tab pos="5850890" algn="l"/>
              </a:tabLst>
            </a:pPr>
            <a:r>
              <a:rPr lang="kk-KZ" b="1" dirty="0" smtClean="0">
                <a:latin typeface="Arial" panose="020B0604020202020204" pitchFamily="34" charset="0"/>
                <a:ea typeface="Calibri" panose="020F0502020204030204" pitchFamily="34" charset="0"/>
                <a:cs typeface="Arial" panose="020B0604020202020204" pitchFamily="34" charset="0"/>
              </a:rPr>
              <a:t>Педагогтерге </a:t>
            </a:r>
            <a:r>
              <a:rPr lang="kk-KZ" b="1" dirty="0">
                <a:latin typeface="Arial" panose="020B0604020202020204" pitchFamily="34" charset="0"/>
                <a:ea typeface="Calibri" panose="020F0502020204030204" pitchFamily="34" charset="0"/>
                <a:cs typeface="Arial" panose="020B0604020202020204" pitchFamily="34" charset="0"/>
              </a:rPr>
              <a:t>келесі қағидаларды назарда ұстау ұсынылады: </a:t>
            </a:r>
            <a:endParaRPr lang="x-none" sz="2400" b="1" dirty="0">
              <a:effectLst/>
              <a:latin typeface="Arial" panose="020B0604020202020204" pitchFamily="34" charset="0"/>
              <a:ea typeface="Calibri" panose="020F0502020204030204" pitchFamily="34" charset="0"/>
              <a:cs typeface="Arial" panose="020B0604020202020204" pitchFamily="34" charset="0"/>
            </a:endParaRPr>
          </a:p>
          <a:p>
            <a:pPr marL="685800" indent="-457200" algn="just">
              <a:lnSpc>
                <a:spcPct val="107000"/>
              </a:lnSpc>
              <a:spcAft>
                <a:spcPts val="800"/>
              </a:spcAft>
              <a:buFont typeface="Wingdings" panose="05000000000000000000" pitchFamily="2" charset="2"/>
              <a:buChar char="q"/>
              <a:tabLst>
                <a:tab pos="5850890" algn="l"/>
              </a:tabLst>
            </a:pPr>
            <a:r>
              <a:rPr lang="kk-KZ" dirty="0" smtClean="0">
                <a:effectLst/>
                <a:latin typeface="Arial" panose="020B0604020202020204" pitchFamily="34" charset="0"/>
                <a:ea typeface="Calibri" panose="020F0502020204030204" pitchFamily="34" charset="0"/>
                <a:cs typeface="Arial" panose="020B0604020202020204" pitchFamily="34" charset="0"/>
              </a:rPr>
              <a:t> ойын арқылы оқыту</a:t>
            </a:r>
            <a:endParaRPr lang="x-none" dirty="0">
              <a:effectLst/>
              <a:latin typeface="Arial" panose="020B0604020202020204" pitchFamily="34" charset="0"/>
              <a:ea typeface="Calibri" panose="020F0502020204030204" pitchFamily="34" charset="0"/>
              <a:cs typeface="Arial" panose="020B0604020202020204" pitchFamily="34" charset="0"/>
            </a:endParaRPr>
          </a:p>
          <a:p>
            <a:pPr marL="685800" indent="-457200" algn="just">
              <a:lnSpc>
                <a:spcPct val="107000"/>
              </a:lnSpc>
              <a:spcAft>
                <a:spcPts val="800"/>
              </a:spcAft>
              <a:buFont typeface="Wingdings" panose="05000000000000000000" pitchFamily="2" charset="2"/>
              <a:buChar char="q"/>
              <a:tabLst>
                <a:tab pos="5850890" algn="l"/>
              </a:tabLst>
            </a:pPr>
            <a:r>
              <a:rPr lang="kk-KZ" dirty="0" smtClean="0">
                <a:latin typeface="Arial" panose="020B0604020202020204" pitchFamily="34" charset="0"/>
                <a:ea typeface="Calibri" panose="020F0502020204030204" pitchFamily="34" charset="0"/>
                <a:cs typeface="Arial" panose="020B0604020202020204" pitchFamily="34" charset="0"/>
              </a:rPr>
              <a:t>түрлі </a:t>
            </a:r>
            <a:r>
              <a:rPr lang="kk-KZ" dirty="0">
                <a:latin typeface="Arial" panose="020B0604020202020204" pitchFamily="34" charset="0"/>
                <a:ea typeface="Calibri" panose="020F0502020204030204" pitchFamily="34" charset="0"/>
                <a:cs typeface="Arial" panose="020B0604020202020204" pitchFamily="34" charset="0"/>
              </a:rPr>
              <a:t>балалар әрекетін </a:t>
            </a:r>
            <a:r>
              <a:rPr lang="kk-KZ" dirty="0" smtClean="0">
                <a:latin typeface="Arial" panose="020B0604020202020204" pitchFamily="34" charset="0"/>
                <a:ea typeface="Calibri" panose="020F0502020204030204" pitchFamily="34" charset="0"/>
                <a:cs typeface="Arial" panose="020B0604020202020204" pitchFamily="34" charset="0"/>
              </a:rPr>
              <a:t>кіріктіру </a:t>
            </a:r>
            <a:r>
              <a:rPr lang="kk-KZ" dirty="0">
                <a:latin typeface="Arial" panose="020B0604020202020204" pitchFamily="34" charset="0"/>
                <a:ea typeface="Calibri" panose="020F0502020204030204" pitchFamily="34" charset="0"/>
                <a:cs typeface="Arial" panose="020B0604020202020204" pitchFamily="34" charset="0"/>
              </a:rPr>
              <a:t>арқылы </a:t>
            </a:r>
            <a:r>
              <a:rPr lang="kk-KZ" dirty="0" smtClean="0">
                <a:latin typeface="Arial" panose="020B0604020202020204" pitchFamily="34" charset="0"/>
                <a:ea typeface="Calibri" panose="020F0502020204030204" pitchFamily="34" charset="0"/>
                <a:cs typeface="Arial" panose="020B0604020202020204" pitchFamily="34" charset="0"/>
              </a:rPr>
              <a:t> </a:t>
            </a:r>
            <a:r>
              <a:rPr lang="kk-KZ" dirty="0">
                <a:latin typeface="Arial" panose="020B0604020202020204" pitchFamily="34" charset="0"/>
                <a:ea typeface="Calibri" panose="020F0502020204030204" pitchFamily="34" charset="0"/>
                <a:cs typeface="Arial" panose="020B0604020202020204" pitchFamily="34" charset="0"/>
              </a:rPr>
              <a:t>балаларды </a:t>
            </a:r>
            <a:r>
              <a:rPr lang="kk-KZ" dirty="0" smtClean="0">
                <a:latin typeface="Arial" panose="020B0604020202020204" pitchFamily="34" charset="0"/>
                <a:ea typeface="Calibri" panose="020F0502020204030204" pitchFamily="34" charset="0"/>
                <a:cs typeface="Arial" panose="020B0604020202020204" pitchFamily="34" charset="0"/>
              </a:rPr>
              <a:t>дамыту:</a:t>
            </a:r>
            <a:r>
              <a:rPr lang="kk-KZ" dirty="0" smtClean="0">
                <a:effectLst/>
                <a:latin typeface="Arial" panose="020B0604020202020204" pitchFamily="34" charset="0"/>
                <a:ea typeface="Calibri" panose="020F0502020204030204" pitchFamily="34" charset="0"/>
                <a:cs typeface="Arial" panose="020B0604020202020204" pitchFamily="34" charset="0"/>
              </a:rPr>
              <a:t> </a:t>
            </a:r>
            <a:endParaRPr lang="kk-KZ"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Font typeface="Arial" panose="020B0604020202020204" pitchFamily="34" charset="0"/>
              <a:buChar char="−"/>
              <a:tabLst>
                <a:tab pos="5850890" algn="l"/>
              </a:tabLst>
            </a:pPr>
            <a:r>
              <a:rPr lang="kk-KZ" sz="2400" i="1" dirty="0" smtClean="0">
                <a:effectLst/>
                <a:latin typeface="Arial" panose="020B0604020202020204" pitchFamily="34" charset="0"/>
                <a:ea typeface="Calibri" panose="020F0502020204030204" pitchFamily="34" charset="0"/>
                <a:cs typeface="Arial" panose="020B0604020202020204" pitchFamily="34" charset="0"/>
              </a:rPr>
              <a:t> </a:t>
            </a:r>
            <a:r>
              <a:rPr lang="kk-KZ" sz="2400" dirty="0">
                <a:latin typeface="Arial" panose="020B0604020202020204" pitchFamily="34" charset="0"/>
                <a:ea typeface="Calibri" panose="020F0502020204030204" pitchFamily="34" charset="0"/>
                <a:cs typeface="Arial" panose="020B0604020202020204" pitchFamily="34" charset="0"/>
              </a:rPr>
              <a:t>ойын</a:t>
            </a:r>
            <a:endParaRPr lang="kk-KZ" sz="24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Font typeface="Arial" panose="020B0604020202020204" pitchFamily="34" charset="0"/>
              <a:buChar char="−"/>
              <a:tabLst>
                <a:tab pos="5850890" algn="l"/>
              </a:tabLst>
            </a:pPr>
            <a:r>
              <a:rPr lang="kk-KZ" sz="2400" dirty="0" smtClean="0">
                <a:latin typeface="Arial" panose="020B0604020202020204" pitchFamily="34" charset="0"/>
                <a:ea typeface="Calibri" panose="020F0502020204030204" pitchFamily="34" charset="0"/>
                <a:cs typeface="Arial" panose="020B0604020202020204" pitchFamily="34" charset="0"/>
              </a:rPr>
              <a:t>қимыл</a:t>
            </a:r>
            <a:endParaRPr lang="kk-KZ" sz="24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Font typeface="Arial" panose="020B0604020202020204" pitchFamily="34" charset="0"/>
              <a:buChar char="−"/>
              <a:tabLst>
                <a:tab pos="5850890" algn="l"/>
              </a:tabLst>
            </a:pPr>
            <a:r>
              <a:rPr lang="kk-KZ" sz="2400" dirty="0" smtClean="0">
                <a:latin typeface="Arial" panose="020B0604020202020204" pitchFamily="34" charset="0"/>
                <a:ea typeface="Calibri" panose="020F0502020204030204" pitchFamily="34" charset="0"/>
                <a:cs typeface="Arial" panose="020B0604020202020204" pitchFamily="34" charset="0"/>
              </a:rPr>
              <a:t>танымдық</a:t>
            </a:r>
            <a:r>
              <a:rPr lang="kk-KZ" sz="2400" i="1" dirty="0" smtClean="0">
                <a:effectLst/>
                <a:latin typeface="Arial" panose="020B0604020202020204" pitchFamily="34" charset="0"/>
                <a:ea typeface="Calibri" panose="020F0502020204030204" pitchFamily="34" charset="0"/>
                <a:cs typeface="Arial" panose="020B0604020202020204" pitchFamily="34" charset="0"/>
              </a:rPr>
              <a:t> </a:t>
            </a:r>
            <a:endParaRPr lang="kk-KZ" sz="24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Font typeface="Arial" panose="020B0604020202020204" pitchFamily="34" charset="0"/>
              <a:buChar char="−"/>
              <a:tabLst>
                <a:tab pos="5850890" algn="l"/>
              </a:tabLst>
            </a:pPr>
            <a:r>
              <a:rPr lang="kk-KZ" sz="2400" dirty="0" smtClean="0">
                <a:latin typeface="Arial" panose="020B0604020202020204" pitchFamily="34" charset="0"/>
                <a:ea typeface="Calibri" panose="020F0502020204030204" pitchFamily="34" charset="0"/>
                <a:cs typeface="Arial" panose="020B0604020202020204" pitchFamily="34" charset="0"/>
              </a:rPr>
              <a:t>шығармашылық</a:t>
            </a:r>
            <a:r>
              <a:rPr lang="kk-KZ" sz="2400" i="1" dirty="0" smtClean="0">
                <a:effectLst/>
                <a:latin typeface="Arial" panose="020B0604020202020204" pitchFamily="34" charset="0"/>
                <a:ea typeface="Calibri" panose="020F0502020204030204" pitchFamily="34" charset="0"/>
                <a:cs typeface="Arial" panose="020B0604020202020204" pitchFamily="34" charset="0"/>
              </a:rPr>
              <a:t> </a:t>
            </a:r>
            <a:endParaRPr lang="kk-KZ" sz="24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Font typeface="Arial" panose="020B0604020202020204" pitchFamily="34" charset="0"/>
              <a:buChar char="−"/>
              <a:tabLst>
                <a:tab pos="5850890" algn="l"/>
              </a:tabLst>
            </a:pPr>
            <a:r>
              <a:rPr lang="kk-KZ" sz="2400" i="1" dirty="0" smtClean="0">
                <a:effectLst/>
                <a:latin typeface="Arial" panose="020B0604020202020204" pitchFamily="34" charset="0"/>
                <a:ea typeface="Calibri" panose="020F0502020204030204" pitchFamily="34" charset="0"/>
                <a:cs typeface="Arial" panose="020B0604020202020204" pitchFamily="34" charset="0"/>
              </a:rPr>
              <a:t> </a:t>
            </a:r>
            <a:r>
              <a:rPr lang="kk-KZ" sz="2400" dirty="0">
                <a:latin typeface="Arial" panose="020B0604020202020204" pitchFamily="34" charset="0"/>
                <a:ea typeface="Calibri" panose="020F0502020204030204" pitchFamily="34" charset="0"/>
                <a:cs typeface="Arial" panose="020B0604020202020204" pitchFamily="34" charset="0"/>
              </a:rPr>
              <a:t>зерттеу</a:t>
            </a:r>
            <a:endParaRPr lang="kk-KZ" sz="24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Font typeface="Arial" panose="020B0604020202020204" pitchFamily="34" charset="0"/>
              <a:buChar char="−"/>
              <a:tabLst>
                <a:tab pos="5850890" algn="l"/>
              </a:tabLst>
            </a:pPr>
            <a:r>
              <a:rPr lang="kk-KZ" sz="2400" i="1" dirty="0" smtClean="0">
                <a:effectLst/>
                <a:latin typeface="Arial" panose="020B0604020202020204" pitchFamily="34" charset="0"/>
                <a:ea typeface="Calibri" panose="020F0502020204030204" pitchFamily="34" charset="0"/>
                <a:cs typeface="Arial" panose="020B0604020202020204" pitchFamily="34" charset="0"/>
              </a:rPr>
              <a:t> </a:t>
            </a:r>
            <a:r>
              <a:rPr lang="kk-KZ" sz="2400" dirty="0">
                <a:latin typeface="Arial" panose="020B0604020202020204" pitchFamily="34" charset="0"/>
                <a:ea typeface="Calibri" panose="020F0502020204030204" pitchFamily="34" charset="0"/>
                <a:cs typeface="Arial" panose="020B0604020202020204" pitchFamily="34" charset="0"/>
              </a:rPr>
              <a:t>еңбек</a:t>
            </a:r>
            <a:endParaRPr lang="kk-KZ" sz="24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Font typeface="Arial" panose="020B0604020202020204" pitchFamily="34" charset="0"/>
              <a:buChar char="−"/>
              <a:tabLst>
                <a:tab pos="5850890" algn="l"/>
              </a:tabLst>
            </a:pPr>
            <a:r>
              <a:rPr lang="kk-KZ" sz="2400" i="1" dirty="0">
                <a:effectLst/>
                <a:latin typeface="Arial" panose="020B0604020202020204" pitchFamily="34" charset="0"/>
                <a:ea typeface="Calibri" panose="020F0502020204030204" pitchFamily="34" charset="0"/>
                <a:cs typeface="Arial" panose="020B0604020202020204" pitchFamily="34" charset="0"/>
              </a:rPr>
              <a:t>эксперимент </a:t>
            </a:r>
          </a:p>
          <a:p>
            <a:pPr marL="0" indent="0" algn="just">
              <a:lnSpc>
                <a:spcPct val="100000"/>
              </a:lnSpc>
              <a:spcBef>
                <a:spcPts val="0"/>
              </a:spcBef>
              <a:buFont typeface="Arial" panose="020B0604020202020204" pitchFamily="34" charset="0"/>
              <a:buChar char="−"/>
              <a:tabLst>
                <a:tab pos="5850890" algn="l"/>
              </a:tabLst>
            </a:pPr>
            <a:r>
              <a:rPr lang="kk-KZ" sz="2400" i="1" dirty="0">
                <a:latin typeface="Arial" panose="020B0604020202020204" pitchFamily="34" charset="0"/>
                <a:ea typeface="Calibri" panose="020F0502020204030204" pitchFamily="34" charset="0"/>
                <a:cs typeface="Arial" panose="020B0604020202020204" pitchFamily="34" charset="0"/>
              </a:rPr>
              <a:t>б</a:t>
            </a:r>
            <a:r>
              <a:rPr lang="kk-KZ" sz="2400" i="1" dirty="0" smtClean="0">
                <a:effectLst/>
                <a:latin typeface="Arial" panose="020B0604020202020204" pitchFamily="34" charset="0"/>
                <a:ea typeface="Calibri" panose="020F0502020204030204" pitchFamily="34" charset="0"/>
                <a:cs typeface="Arial" panose="020B0604020202020204" pitchFamily="34" charset="0"/>
              </a:rPr>
              <a:t>алалардың дербес әрекеті </a:t>
            </a:r>
            <a:endParaRPr lang="kk-KZ" sz="24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Font typeface="Arial" panose="020B0604020202020204" pitchFamily="34" charset="0"/>
              <a:buChar char="−"/>
              <a:tabLst>
                <a:tab pos="5850890" algn="l"/>
              </a:tabLst>
            </a:pPr>
            <a:r>
              <a:rPr lang="kk-KZ" sz="2400" i="1" dirty="0">
                <a:latin typeface="Arial" panose="020B0604020202020204" pitchFamily="34" charset="0"/>
                <a:ea typeface="Calibri" panose="020F0502020204030204" pitchFamily="34" charset="0"/>
                <a:cs typeface="Arial" panose="020B0604020202020204" pitchFamily="34" charset="0"/>
              </a:rPr>
              <a:t>ө</a:t>
            </a:r>
            <a:r>
              <a:rPr lang="kk-KZ" sz="2400" i="1" dirty="0" smtClean="0">
                <a:effectLst/>
                <a:latin typeface="Arial" panose="020B0604020202020204" pitchFamily="34" charset="0"/>
                <a:ea typeface="Calibri" panose="020F0502020204030204" pitchFamily="34" charset="0"/>
                <a:cs typeface="Arial" panose="020B0604020202020204" pitchFamily="34" charset="0"/>
              </a:rPr>
              <a:t>зіне-өзі қызмет ету</a:t>
            </a:r>
            <a:endParaRPr lang="x-none" sz="2400" i="1"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q"/>
            </a:pPr>
            <a:endParaRPr lang="x-none"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xmlns="" id="{AB8AFE4C-3906-236E-4FD0-CCCA5915C0E8}"/>
              </a:ext>
            </a:extLst>
          </p:cNvPr>
          <p:cNvSpPr>
            <a:spLocks noGrp="1"/>
          </p:cNvSpPr>
          <p:nvPr>
            <p:ph type="sldNum" sz="quarter" idx="12"/>
          </p:nvPr>
        </p:nvSpPr>
        <p:spPr/>
        <p:txBody>
          <a:bodyPr/>
          <a:lstStyle/>
          <a:p>
            <a:fld id="{D60AA196-378B-4E34-85CE-A28CFE21B26D}" type="slidenum">
              <a:rPr lang="ru-RU" smtClean="0">
                <a:solidFill>
                  <a:prstClr val="black">
                    <a:tint val="75000"/>
                  </a:prstClr>
                </a:solidFill>
              </a:rPr>
              <a:pPr/>
              <a:t>6</a:t>
            </a:fld>
            <a:endParaRPr lang="ru-RU">
              <a:solidFill>
                <a:prstClr val="black">
                  <a:tint val="75000"/>
                </a:prstClr>
              </a:solidFill>
            </a:endParaRPr>
          </a:p>
        </p:txBody>
      </p:sp>
    </p:spTree>
    <p:extLst>
      <p:ext uri="{BB962C8B-B14F-4D97-AF65-F5344CB8AC3E}">
        <p14:creationId xmlns:p14="http://schemas.microsoft.com/office/powerpoint/2010/main" val="933176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xmlns="" id="{24CFB624-3F7E-B84A-191C-53B9A1A95A64}"/>
              </a:ext>
            </a:extLst>
          </p:cNvPr>
          <p:cNvSpPr>
            <a:spLocks noGrp="1"/>
          </p:cNvSpPr>
          <p:nvPr>
            <p:ph type="sldNum" sz="quarter" idx="12"/>
          </p:nvPr>
        </p:nvSpPr>
        <p:spPr/>
        <p:txBody>
          <a:bodyPr/>
          <a:lstStyle/>
          <a:p>
            <a:fld id="{D60AA196-378B-4E34-85CE-A28CFE21B26D}" type="slidenum">
              <a:rPr lang="ru-RU" smtClean="0">
                <a:solidFill>
                  <a:prstClr val="black">
                    <a:tint val="75000"/>
                  </a:prstClr>
                </a:solidFill>
              </a:rPr>
              <a:pPr/>
              <a:t>7</a:t>
            </a:fld>
            <a:endParaRPr lang="ru-RU">
              <a:solidFill>
                <a:prstClr val="black">
                  <a:tint val="75000"/>
                </a:prstClr>
              </a:solidFill>
            </a:endParaRPr>
          </a:p>
        </p:txBody>
      </p:sp>
      <p:sp>
        <p:nvSpPr>
          <p:cNvPr id="7" name="Rectangle 2">
            <a:extLst>
              <a:ext uri="{FF2B5EF4-FFF2-40B4-BE49-F238E27FC236}">
                <a16:creationId xmlns:a16="http://schemas.microsoft.com/office/drawing/2014/main" xmlns="" id="{AD6C0E84-1BAC-9A5C-CD71-523F6801445E}"/>
              </a:ext>
            </a:extLst>
          </p:cNvPr>
          <p:cNvSpPr>
            <a:spLocks noChangeArrowheads="1"/>
          </p:cNvSpPr>
          <p:nvPr/>
        </p:nvSpPr>
        <p:spPr bwMode="auto">
          <a:xfrm>
            <a:off x="2972747" y="-63530"/>
            <a:ext cx="66012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ru-RU" altLang="x-none" sz="2000" b="1" dirty="0" smtClean="0">
                <a:latin typeface="Times New Roman" panose="02020603050405020304" pitchFamily="18" charset="0"/>
                <a:ea typeface="Calibri" panose="020F0502020204030204" pitchFamily="34" charset="0"/>
                <a:cs typeface="Times New Roman" panose="02020603050405020304" pitchFamily="18" charset="0"/>
              </a:rPr>
              <a:t>НОРМАТИВТІК </a:t>
            </a:r>
            <a:r>
              <a:rPr lang="ru-RU" altLang="x-none" sz="2000" b="1" dirty="0">
                <a:latin typeface="Times New Roman" panose="02020603050405020304" pitchFamily="18" charset="0"/>
                <a:ea typeface="Calibri" panose="020F0502020204030204" pitchFamily="34" charset="0"/>
                <a:cs typeface="Times New Roman" panose="02020603050405020304" pitchFamily="18" charset="0"/>
              </a:rPr>
              <a:t>ҚҰҚЫҚТЫҚ ҚАМТАМАСЫЗ </a:t>
            </a:r>
            <a:r>
              <a:rPr lang="ru-RU" altLang="x-none" sz="2000" b="1" dirty="0" smtClean="0">
                <a:latin typeface="Times New Roman" panose="02020603050405020304" pitchFamily="18" charset="0"/>
                <a:ea typeface="Calibri" panose="020F0502020204030204" pitchFamily="34" charset="0"/>
                <a:cs typeface="Times New Roman" panose="02020603050405020304" pitchFamily="18" charset="0"/>
              </a:rPr>
              <a:t>ЕТУ</a:t>
            </a:r>
            <a:endParaRPr kumimoji="0" lang="ru-RU" altLang="x-none" sz="1050" b="0" i="0" u="none" strike="noStrike" cap="none" normalizeH="0" baseline="0" dirty="0">
              <a:ln>
                <a:noFill/>
              </a:ln>
              <a:solidFill>
                <a:schemeClr val="tx1"/>
              </a:solidFill>
              <a:effectLst/>
            </a:endParaRPr>
          </a:p>
        </p:txBody>
      </p:sp>
      <p:sp>
        <p:nvSpPr>
          <p:cNvPr id="8" name="Rectangle 3">
            <a:extLst>
              <a:ext uri="{FF2B5EF4-FFF2-40B4-BE49-F238E27FC236}">
                <a16:creationId xmlns:a16="http://schemas.microsoft.com/office/drawing/2014/main" xmlns="" id="{81EF1523-CC18-6A83-0ED4-03EBD7A8D5BA}"/>
              </a:ext>
            </a:extLst>
          </p:cNvPr>
          <p:cNvSpPr>
            <a:spLocks noChangeArrowheads="1"/>
          </p:cNvSpPr>
          <p:nvPr/>
        </p:nvSpPr>
        <p:spPr bwMode="auto">
          <a:xfrm>
            <a:off x="-76200" y="273670"/>
            <a:ext cx="1226820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1887538" algn="l"/>
                <a:tab pos="3667125" algn="l"/>
                <a:tab pos="4486275" algn="l"/>
                <a:tab pos="5695950" algn="l"/>
              </a:tabLst>
              <a:defRPr>
                <a:solidFill>
                  <a:schemeClr val="tx1"/>
                </a:solidFill>
                <a:latin typeface="Arial" panose="020B0604020202020204" pitchFamily="34" charset="0"/>
              </a:defRPr>
            </a:lvl1pPr>
            <a:lvl2pPr eaLnBrk="0" fontAlgn="base" hangingPunct="0">
              <a:spcBef>
                <a:spcPct val="0"/>
              </a:spcBef>
              <a:spcAft>
                <a:spcPct val="0"/>
              </a:spcAft>
              <a:tabLst>
                <a:tab pos="1887538" algn="l"/>
                <a:tab pos="3667125" algn="l"/>
                <a:tab pos="4486275" algn="l"/>
                <a:tab pos="5695950" algn="l"/>
              </a:tabLst>
              <a:defRPr>
                <a:solidFill>
                  <a:schemeClr val="tx1"/>
                </a:solidFill>
                <a:latin typeface="Arial" panose="020B0604020202020204" pitchFamily="34" charset="0"/>
              </a:defRPr>
            </a:lvl2pPr>
            <a:lvl3pPr eaLnBrk="0" fontAlgn="base" hangingPunct="0">
              <a:spcBef>
                <a:spcPct val="0"/>
              </a:spcBef>
              <a:spcAft>
                <a:spcPct val="0"/>
              </a:spcAft>
              <a:tabLst>
                <a:tab pos="1887538" algn="l"/>
                <a:tab pos="3667125" algn="l"/>
                <a:tab pos="4486275" algn="l"/>
                <a:tab pos="5695950" algn="l"/>
              </a:tabLst>
              <a:defRPr>
                <a:solidFill>
                  <a:schemeClr val="tx1"/>
                </a:solidFill>
                <a:latin typeface="Arial" panose="020B0604020202020204" pitchFamily="34" charset="0"/>
              </a:defRPr>
            </a:lvl3pPr>
            <a:lvl4pPr eaLnBrk="0" fontAlgn="base" hangingPunct="0">
              <a:spcBef>
                <a:spcPct val="0"/>
              </a:spcBef>
              <a:spcAft>
                <a:spcPct val="0"/>
              </a:spcAft>
              <a:tabLst>
                <a:tab pos="1887538" algn="l"/>
                <a:tab pos="3667125" algn="l"/>
                <a:tab pos="4486275" algn="l"/>
                <a:tab pos="5695950" algn="l"/>
              </a:tabLst>
              <a:defRPr>
                <a:solidFill>
                  <a:schemeClr val="tx1"/>
                </a:solidFill>
                <a:latin typeface="Arial" panose="020B0604020202020204" pitchFamily="34" charset="0"/>
              </a:defRPr>
            </a:lvl4pPr>
            <a:lvl5pPr eaLnBrk="0" fontAlgn="base" hangingPunct="0">
              <a:spcBef>
                <a:spcPct val="0"/>
              </a:spcBef>
              <a:spcAft>
                <a:spcPct val="0"/>
              </a:spcAft>
              <a:tabLst>
                <a:tab pos="1887538" algn="l"/>
                <a:tab pos="3667125" algn="l"/>
                <a:tab pos="4486275" algn="l"/>
                <a:tab pos="5695950" algn="l"/>
              </a:tabLst>
              <a:defRPr>
                <a:solidFill>
                  <a:schemeClr val="tx1"/>
                </a:solidFill>
                <a:latin typeface="Arial" panose="020B0604020202020204" pitchFamily="34" charset="0"/>
              </a:defRPr>
            </a:lvl5pPr>
            <a:lvl6pPr eaLnBrk="0" fontAlgn="base" hangingPunct="0">
              <a:spcBef>
                <a:spcPct val="0"/>
              </a:spcBef>
              <a:spcAft>
                <a:spcPct val="0"/>
              </a:spcAft>
              <a:tabLst>
                <a:tab pos="1887538" algn="l"/>
                <a:tab pos="3667125" algn="l"/>
                <a:tab pos="4486275" algn="l"/>
                <a:tab pos="5695950" algn="l"/>
              </a:tabLst>
              <a:defRPr>
                <a:solidFill>
                  <a:schemeClr val="tx1"/>
                </a:solidFill>
                <a:latin typeface="Arial" panose="020B0604020202020204" pitchFamily="34" charset="0"/>
              </a:defRPr>
            </a:lvl6pPr>
            <a:lvl7pPr eaLnBrk="0" fontAlgn="base" hangingPunct="0">
              <a:spcBef>
                <a:spcPct val="0"/>
              </a:spcBef>
              <a:spcAft>
                <a:spcPct val="0"/>
              </a:spcAft>
              <a:tabLst>
                <a:tab pos="1887538" algn="l"/>
                <a:tab pos="3667125" algn="l"/>
                <a:tab pos="4486275" algn="l"/>
                <a:tab pos="5695950" algn="l"/>
              </a:tabLst>
              <a:defRPr>
                <a:solidFill>
                  <a:schemeClr val="tx1"/>
                </a:solidFill>
                <a:latin typeface="Arial" panose="020B0604020202020204" pitchFamily="34" charset="0"/>
              </a:defRPr>
            </a:lvl7pPr>
            <a:lvl8pPr eaLnBrk="0" fontAlgn="base" hangingPunct="0">
              <a:spcBef>
                <a:spcPct val="0"/>
              </a:spcBef>
              <a:spcAft>
                <a:spcPct val="0"/>
              </a:spcAft>
              <a:tabLst>
                <a:tab pos="1887538" algn="l"/>
                <a:tab pos="3667125" algn="l"/>
                <a:tab pos="4486275" algn="l"/>
                <a:tab pos="5695950" algn="l"/>
              </a:tabLst>
              <a:defRPr>
                <a:solidFill>
                  <a:schemeClr val="tx1"/>
                </a:solidFill>
                <a:latin typeface="Arial" panose="020B0604020202020204" pitchFamily="34" charset="0"/>
              </a:defRPr>
            </a:lvl8pPr>
            <a:lvl9pPr eaLnBrk="0" fontAlgn="base" hangingPunct="0">
              <a:spcBef>
                <a:spcPct val="0"/>
              </a:spcBef>
              <a:spcAft>
                <a:spcPct val="0"/>
              </a:spcAft>
              <a:tabLst>
                <a:tab pos="1887538" algn="l"/>
                <a:tab pos="3667125" algn="l"/>
                <a:tab pos="4486275" algn="l"/>
                <a:tab pos="5695950" algn="l"/>
              </a:tabLst>
              <a:defRPr>
                <a:solidFill>
                  <a:schemeClr val="tx1"/>
                </a:solidFill>
                <a:latin typeface="Arial" panose="020B0604020202020204" pitchFamily="34" charset="0"/>
              </a:defRPr>
            </a:lvl9pPr>
          </a:lstStyle>
          <a:p>
            <a:pPr lvl="0"/>
            <a:r>
              <a:rPr lang="kk-KZ" altLang="x-none" sz="1600" dirty="0">
                <a:latin typeface="Times New Roman" panose="02020603050405020304" pitchFamily="18" charset="0"/>
                <a:ea typeface="Calibri" panose="020F0502020204030204" pitchFamily="34" charset="0"/>
                <a:cs typeface="Times New Roman" panose="02020603050405020304" pitchFamily="18" charset="0"/>
              </a:rPr>
              <a:t>Мектепке дейінгі ұйымдар мен мектепалды </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даярлық сыныптары өз қызметінде мынадай </a:t>
            </a:r>
            <a:r>
              <a:rPr lang="kk-KZ" altLang="x-none" sz="1600" dirty="0">
                <a:latin typeface="Times New Roman" panose="02020603050405020304" pitchFamily="18" charset="0"/>
                <a:ea typeface="Calibri" panose="020F0502020204030204" pitchFamily="34" charset="0"/>
                <a:cs typeface="Times New Roman" panose="02020603050405020304" pitchFamily="18" charset="0"/>
              </a:rPr>
              <a:t>нормативтік құқықтық актілерді басшылыққа алады: </a:t>
            </a:r>
            <a:endPar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endParaRPr>
          </a:p>
          <a:p>
            <a:pPr lvl="0"/>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Білім</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туралы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Қазақстан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Республикасының</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Заңы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hlinkClick r:id="rId2"/>
              </a:rPr>
              <a:t>https://adilet.zan.kz/kaz/docs/Z070000319</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2"/>
              </a:rPr>
              <a:t>_</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p>
          <a:p>
            <a:pPr lvl="0" algn="just"/>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Педагог </a:t>
            </a:r>
            <a:r>
              <a:rPr lang="ru-RU" altLang="x-none" sz="1600" dirty="0" err="1" smtClean="0">
                <a:latin typeface="Times New Roman" panose="02020603050405020304" pitchFamily="18" charset="0"/>
                <a:ea typeface="Calibri" panose="020F0502020204030204" pitchFamily="34" charset="0"/>
                <a:cs typeface="Times New Roman" panose="02020603050405020304" pitchFamily="18" charset="0"/>
              </a:rPr>
              <a:t>мәртебесі</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smtClean="0">
                <a:latin typeface="Times New Roman" panose="02020603050405020304" pitchFamily="18" charset="0"/>
                <a:ea typeface="Calibri" panose="020F0502020204030204" pitchFamily="34" charset="0"/>
                <a:cs typeface="Times New Roman" panose="02020603050405020304" pitchFamily="18" charset="0"/>
              </a:rPr>
              <a:t>туралы</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smtClean="0">
                <a:latin typeface="Times New Roman" panose="02020603050405020304" pitchFamily="18" charset="0"/>
                <a:ea typeface="Calibri" panose="020F0502020204030204" pitchFamily="34" charset="0"/>
                <a:cs typeface="Times New Roman" panose="02020603050405020304" pitchFamily="18" charset="0"/>
              </a:rPr>
              <a:t>Қазақстан</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smtClean="0">
                <a:latin typeface="Times New Roman" panose="02020603050405020304" pitchFamily="18" charset="0"/>
                <a:ea typeface="Calibri" panose="020F0502020204030204" pitchFamily="34" charset="0"/>
                <a:cs typeface="Times New Roman" panose="02020603050405020304" pitchFamily="18" charset="0"/>
              </a:rPr>
              <a:t>Республикасының</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Заңы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hlinkClick r:id="rId3"/>
              </a:rPr>
              <a:t>https://</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3"/>
              </a:rPr>
              <a:t>adilet.zan.kz/kaz/docs/Z1900000293</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p>
          <a:p>
            <a:pPr lvl="0" algn="just"/>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Қазақстан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Республикасындағы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баланың</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құқықтары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туралы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Қазақстан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Республикасының</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Заңы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hlinkClick r:id="rId4"/>
              </a:rPr>
              <a:t>https://adilet.zan.kz/kaz/docs/Z020000345</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4"/>
              </a:rPr>
              <a:t>_</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p>
          <a:p>
            <a:pPr lvl="0" algn="just"/>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Ойыншықтардың</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қауіпсіздігі</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туралы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Қазақстан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Республикасының</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Заңы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a:latin typeface="Times New Roman" panose="02020603050405020304" pitchFamily="18" charset="0"/>
                <a:ea typeface="Calibri" panose="020F0502020204030204" pitchFamily="34" charset="0"/>
                <a:cs typeface="Times New Roman" panose="02020603050405020304" pitchFamily="18" charset="0"/>
                <a:hlinkClick r:id="rId5"/>
              </a:rPr>
              <a:t>https://adilet.zan.kz/kaz/docs/Z070000306</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5"/>
              </a:rPr>
              <a:t>_</a:t>
            </a:r>
            <a:endPar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endParaRPr>
          </a:p>
          <a:p>
            <a:pPr lvl="0"/>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Кемтар</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балаларды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әлеуметт</a:t>
            </a:r>
            <a:r>
              <a:rPr lang="en-US" altLang="x-none" sz="1600" dirty="0" err="1">
                <a:latin typeface="Times New Roman" panose="02020603050405020304" pitchFamily="18" charset="0"/>
                <a:ea typeface="Calibri" panose="020F0502020204030204" pitchFamily="34" charset="0"/>
                <a:cs typeface="Times New Roman" panose="02020603050405020304" pitchFamily="18" charset="0"/>
              </a:rPr>
              <a:t>i</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к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медициналық-педагогикалық</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smtClean="0">
                <a:latin typeface="Times New Roman" panose="02020603050405020304" pitchFamily="18" charset="0"/>
                <a:ea typeface="Calibri" panose="020F0502020204030204" pitchFamily="34" charset="0"/>
                <a:cs typeface="Times New Roman" panose="02020603050405020304" pitchFamily="18" charset="0"/>
              </a:rPr>
              <a:t>түзеу</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smtClean="0">
                <a:latin typeface="Times New Roman" panose="02020603050405020304" pitchFamily="18" charset="0"/>
                <a:ea typeface="Calibri" panose="020F0502020204030204" pitchFamily="34" charset="0"/>
                <a:cs typeface="Times New Roman" panose="02020603050405020304" pitchFamily="18" charset="0"/>
              </a:rPr>
              <a:t>арқылы</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smtClean="0">
                <a:latin typeface="Times New Roman" panose="02020603050405020304" pitchFamily="18" charset="0"/>
                <a:ea typeface="Calibri" panose="020F0502020204030204" pitchFamily="34" charset="0"/>
                <a:cs typeface="Times New Roman" panose="02020603050405020304" pitchFamily="18" charset="0"/>
              </a:rPr>
              <a:t>қолдау</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smtClean="0">
                <a:latin typeface="Times New Roman" panose="02020603050405020304" pitchFamily="18" charset="0"/>
                <a:ea typeface="Calibri" panose="020F0502020204030204" pitchFamily="34" charset="0"/>
                <a:cs typeface="Times New Roman" panose="02020603050405020304" pitchFamily="18" charset="0"/>
              </a:rPr>
              <a:t>туралы</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smtClean="0">
                <a:latin typeface="Times New Roman" panose="02020603050405020304" pitchFamily="18" charset="0"/>
                <a:ea typeface="Calibri" panose="020F0502020204030204" pitchFamily="34" charset="0"/>
                <a:cs typeface="Times New Roman" panose="02020603050405020304" pitchFamily="18" charset="0"/>
              </a:rPr>
              <a:t>Қазақстан</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smtClean="0">
                <a:latin typeface="Times New Roman" panose="02020603050405020304" pitchFamily="18" charset="0"/>
                <a:ea typeface="Calibri" panose="020F0502020204030204" pitchFamily="34" charset="0"/>
                <a:cs typeface="Times New Roman" panose="02020603050405020304" pitchFamily="18" charset="0"/>
              </a:rPr>
              <a:t>Республикасының</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smtClean="0">
                <a:latin typeface="Times New Roman" panose="02020603050405020304" pitchFamily="18" charset="0"/>
                <a:ea typeface="Calibri" panose="020F0502020204030204" pitchFamily="34" charset="0"/>
                <a:cs typeface="Times New Roman" panose="02020603050405020304" pitchFamily="18" charset="0"/>
              </a:rPr>
              <a:t>Заңы</a:t>
            </a:r>
            <a:endPar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endParaRPr>
          </a:p>
          <a:p>
            <a:pPr lvl="0"/>
            <a:r>
              <a:rPr lang="en-US" altLang="x-none" sz="1600" dirty="0">
                <a:latin typeface="Times New Roman" panose="02020603050405020304" pitchFamily="18" charset="0"/>
                <a:ea typeface="PMingLiU" panose="02020500000000000000" pitchFamily="18" charset="-120"/>
                <a:cs typeface="Times New Roman" panose="02020603050405020304" pitchFamily="18" charset="0"/>
                <a:hlinkClick r:id="rId6"/>
              </a:rPr>
              <a:t>https://</a:t>
            </a:r>
            <a:r>
              <a:rPr lang="en-US" altLang="x-none" sz="1600" dirty="0" smtClean="0">
                <a:latin typeface="Times New Roman" panose="02020603050405020304" pitchFamily="18" charset="0"/>
                <a:ea typeface="PMingLiU" panose="02020500000000000000" pitchFamily="18" charset="-120"/>
                <a:cs typeface="Times New Roman" panose="02020603050405020304" pitchFamily="18" charset="0"/>
                <a:hlinkClick r:id="rId6"/>
              </a:rPr>
              <a:t>adilet.zan.kz/kaz/docs/Z020000343</a:t>
            </a:r>
            <a:r>
              <a:rPr lang="kk-KZ" altLang="x-none" sz="1600" dirty="0">
                <a:latin typeface="Times New Roman" panose="02020603050405020304" pitchFamily="18" charset="0"/>
                <a:ea typeface="PMingLiU" panose="02020500000000000000" pitchFamily="18" charset="-120"/>
                <a:cs typeface="Times New Roman" panose="02020603050405020304" pitchFamily="18" charset="0"/>
              </a:rPr>
              <a:t> </a:t>
            </a:r>
            <a:r>
              <a:rPr lang="kk-KZ" altLang="x-none" sz="1600" dirty="0" smtClean="0">
                <a:latin typeface="Times New Roman" panose="02020603050405020304" pitchFamily="18" charset="0"/>
                <a:ea typeface="PMingLiU" panose="02020500000000000000" pitchFamily="18" charset="-120"/>
                <a:cs typeface="Times New Roman" panose="02020603050405020304" pitchFamily="18" charset="0"/>
              </a:rPr>
              <a:t> </a:t>
            </a:r>
            <a:endParaRPr kumimoji="0" lang="ru-RU" altLang="x-none" sz="1600" b="0" i="0" u="none" strike="noStrike" cap="none" normalizeH="0" baseline="0" dirty="0" smtClean="0">
              <a:ln>
                <a:noFill/>
              </a:ln>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p>
            <a:pPr lvl="0"/>
            <a:r>
              <a:rPr lang="ru-RU" altLang="x-none" sz="1600" dirty="0">
                <a:latin typeface="Times New Roman" panose="02020603050405020304" pitchFamily="18" charset="0"/>
                <a:ea typeface="PMingLiU" panose="02020500000000000000" pitchFamily="18" charset="-120"/>
                <a:cs typeface="Times New Roman" panose="02020603050405020304" pitchFamily="18" charset="0"/>
              </a:rPr>
              <a:t> Мектепке дейінгі </a:t>
            </a:r>
            <a:r>
              <a:rPr lang="ru-RU" altLang="x-none" sz="1600" dirty="0" err="1">
                <a:latin typeface="Times New Roman" panose="02020603050405020304" pitchFamily="18" charset="0"/>
                <a:ea typeface="PMingLiU" panose="02020500000000000000" pitchFamily="18" charset="-120"/>
                <a:cs typeface="Times New Roman" panose="02020603050405020304" pitchFamily="18" charset="0"/>
              </a:rPr>
              <a:t>тәрбиелеу</a:t>
            </a:r>
            <a:r>
              <a:rPr lang="ru-RU" altLang="x-none" sz="1600" dirty="0">
                <a:latin typeface="Times New Roman" panose="02020603050405020304" pitchFamily="18" charset="0"/>
                <a:ea typeface="PMingLiU" panose="02020500000000000000" pitchFamily="18" charset="-120"/>
                <a:cs typeface="Times New Roman" panose="02020603050405020304" pitchFamily="18" charset="0"/>
              </a:rPr>
              <a:t> мен </a:t>
            </a:r>
            <a:r>
              <a:rPr lang="ru-RU" altLang="x-none" sz="1600" dirty="0" err="1">
                <a:latin typeface="Times New Roman" panose="02020603050405020304" pitchFamily="18" charset="0"/>
                <a:ea typeface="PMingLiU" panose="02020500000000000000" pitchFamily="18" charset="-120"/>
                <a:cs typeface="Times New Roman" panose="02020603050405020304" pitchFamily="18" charset="0"/>
              </a:rPr>
              <a:t>оқытуды</a:t>
            </a:r>
            <a:r>
              <a:rPr lang="ru-RU" altLang="x-none" sz="1600" dirty="0">
                <a:latin typeface="Times New Roman" panose="02020603050405020304" pitchFamily="18" charset="0"/>
                <a:ea typeface="PMingLiU" panose="02020500000000000000" pitchFamily="18" charset="-120"/>
                <a:cs typeface="Times New Roman" panose="02020603050405020304" pitchFamily="18" charset="0"/>
              </a:rPr>
              <a:t> </a:t>
            </a:r>
            <a:r>
              <a:rPr lang="ru-RU" altLang="x-none" sz="1600" dirty="0" err="1">
                <a:latin typeface="Times New Roman" panose="02020603050405020304" pitchFamily="18" charset="0"/>
                <a:ea typeface="PMingLiU" panose="02020500000000000000" pitchFamily="18" charset="-120"/>
                <a:cs typeface="Times New Roman" panose="02020603050405020304" pitchFamily="18" charset="0"/>
              </a:rPr>
              <a:t>дамыту</a:t>
            </a:r>
            <a:r>
              <a:rPr lang="ru-RU" altLang="x-none" sz="1600" dirty="0">
                <a:latin typeface="Times New Roman" panose="02020603050405020304" pitchFamily="18" charset="0"/>
                <a:ea typeface="PMingLiU" panose="02020500000000000000" pitchFamily="18" charset="-120"/>
                <a:cs typeface="Times New Roman" panose="02020603050405020304" pitchFamily="18" charset="0"/>
              </a:rPr>
              <a:t> </a:t>
            </a:r>
            <a:r>
              <a:rPr lang="ru-RU" altLang="x-none" sz="1600" dirty="0" err="1">
                <a:latin typeface="Times New Roman" panose="02020603050405020304" pitchFamily="18" charset="0"/>
                <a:ea typeface="PMingLiU" panose="02020500000000000000" pitchFamily="18" charset="-120"/>
                <a:cs typeface="Times New Roman" panose="02020603050405020304" pitchFamily="18" charset="0"/>
              </a:rPr>
              <a:t>моделі</a:t>
            </a:r>
            <a:r>
              <a:rPr lang="ru-RU" altLang="x-none" sz="1600" dirty="0">
                <a:latin typeface="Times New Roman" panose="02020603050405020304" pitchFamily="18" charset="0"/>
                <a:ea typeface="PMingLiU" panose="02020500000000000000" pitchFamily="18" charset="-120"/>
                <a:cs typeface="Times New Roman" panose="02020603050405020304" pitchFamily="18" charset="0"/>
              </a:rPr>
              <a:t> </a:t>
            </a:r>
            <a:r>
              <a:rPr lang="ru-RU" altLang="x-none" sz="1600" dirty="0">
                <a:latin typeface="Times New Roman" panose="02020603050405020304" pitchFamily="18" charset="0"/>
                <a:ea typeface="PMingLiU" panose="02020500000000000000" pitchFamily="18" charset="-120"/>
                <a:cs typeface="Times New Roman" panose="02020603050405020304" pitchFamily="18" charset="0"/>
                <a:hlinkClick r:id="rId7"/>
              </a:rPr>
              <a:t>https://</a:t>
            </a:r>
            <a:r>
              <a:rPr lang="ru-RU" altLang="x-none" sz="1600" dirty="0" smtClean="0">
                <a:latin typeface="Times New Roman" panose="02020603050405020304" pitchFamily="18" charset="0"/>
                <a:ea typeface="PMingLiU" panose="02020500000000000000" pitchFamily="18" charset="-120"/>
                <a:cs typeface="Times New Roman" panose="02020603050405020304" pitchFamily="18" charset="0"/>
                <a:hlinkClick r:id="rId7"/>
              </a:rPr>
              <a:t>adilet.zan.kz/kaz/docs/P2100000137</a:t>
            </a:r>
            <a:r>
              <a:rPr lang="ru-RU" altLang="x-none" sz="1600" dirty="0" smtClean="0">
                <a:latin typeface="Times New Roman" panose="02020603050405020304" pitchFamily="18" charset="0"/>
                <a:ea typeface="PMingLiU" panose="02020500000000000000" pitchFamily="18" charset="-120"/>
                <a:cs typeface="Times New Roman" panose="02020603050405020304" pitchFamily="18" charset="0"/>
              </a:rPr>
              <a:t>  </a:t>
            </a:r>
          </a:p>
          <a:p>
            <a:pPr lvl="0"/>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«Мектепке дейінгі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ұйымдарға</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сәбилер</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үйлеріне</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қойылатын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санитариялық-эпидемиологиялық</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талаптар</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санитариялық</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қағидалары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a:latin typeface="Times New Roman" panose="02020603050405020304" pitchFamily="18" charset="0"/>
                <a:ea typeface="Calibri" panose="020F0502020204030204" pitchFamily="34" charset="0"/>
                <a:cs typeface="Times New Roman" panose="02020603050405020304" pitchFamily="18" charset="0"/>
                <a:hlinkClick r:id="rId8"/>
              </a:rPr>
              <a:t>https://</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8"/>
              </a:rPr>
              <a:t>adilet.zan.kz/kaz/docs/V2100023469</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p>
          <a:p>
            <a:pPr lvl="0"/>
            <a:r>
              <a:rPr lang="kk-KZ" altLang="x-none" sz="1600" dirty="0">
                <a:latin typeface="Times New Roman" panose="02020603050405020304" pitchFamily="18" charset="0"/>
                <a:ea typeface="Calibri" panose="020F0502020204030204" pitchFamily="34" charset="0"/>
                <a:cs typeface="Times New Roman" panose="02020603050405020304" pitchFamily="18" charset="0"/>
              </a:rPr>
              <a:t>«Білім берудің барлық деңгейінің мемлекеттік жалпыға міндетті білім беру стандарттары </a:t>
            </a:r>
            <a:r>
              <a:rPr lang="en-US" altLang="x-none" sz="1600" dirty="0">
                <a:latin typeface="Times New Roman" panose="02020603050405020304" pitchFamily="18" charset="0"/>
                <a:ea typeface="Calibri" panose="020F0502020204030204" pitchFamily="34" charset="0"/>
                <a:cs typeface="Times New Roman" panose="02020603050405020304" pitchFamily="18" charset="0"/>
                <a:hlinkClick r:id="rId9"/>
              </a:rPr>
              <a:t>https://</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9"/>
              </a:rPr>
              <a:t>adilet.zan.kz/kaz/docs/V1800017669</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p>
          <a:p>
            <a:pPr lvl="0"/>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Қазақстан </a:t>
            </a:r>
            <a:r>
              <a:rPr lang="kk-KZ" altLang="x-none" sz="1600" dirty="0">
                <a:latin typeface="Times New Roman" panose="02020603050405020304" pitchFamily="18" charset="0"/>
                <a:ea typeface="Calibri" panose="020F0502020204030204" pitchFamily="34" charset="0"/>
                <a:cs typeface="Times New Roman" panose="02020603050405020304" pitchFamily="18" charset="0"/>
              </a:rPr>
              <a:t>Республикасында мектепке дейінгі тәрбие мен оқытудың үлгілік оқу </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жоспарлары</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10"/>
              </a:rPr>
              <a:t>https</a:t>
            </a:r>
            <a:r>
              <a:rPr lang="en-US" altLang="x-none" sz="1600" dirty="0">
                <a:latin typeface="Times New Roman" panose="02020603050405020304" pitchFamily="18" charset="0"/>
                <a:ea typeface="Calibri" panose="020F0502020204030204" pitchFamily="34" charset="0"/>
                <a:cs typeface="Times New Roman" panose="02020603050405020304" pitchFamily="18" charset="0"/>
                <a:hlinkClick r:id="rId10"/>
              </a:rPr>
              <a:t>://</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10"/>
              </a:rPr>
              <a:t>adilet.zan.kz/kaz/docs/V1200008275</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endParaRPr lang="kk-KZ" altLang="x-none" sz="1600" dirty="0">
              <a:latin typeface="Times New Roman" panose="02020603050405020304" pitchFamily="18" charset="0"/>
              <a:ea typeface="Calibri" panose="020F0502020204030204" pitchFamily="34" charset="0"/>
              <a:cs typeface="Times New Roman" panose="02020603050405020304" pitchFamily="18" charset="0"/>
            </a:endParaRPr>
          </a:p>
          <a:p>
            <a:pPr lvl="0"/>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Мектепке дейінгі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тәрбие</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мен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оқытудың</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үлгілік</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оқу</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бағдарламалары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a:latin typeface="Times New Roman" panose="02020603050405020304" pitchFamily="18" charset="0"/>
                <a:ea typeface="Calibri" panose="020F0502020204030204" pitchFamily="34" charset="0"/>
                <a:cs typeface="Times New Roman" panose="02020603050405020304" pitchFamily="18" charset="0"/>
                <a:hlinkClick r:id="rId11"/>
              </a:rPr>
              <a:t>https://</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11"/>
              </a:rPr>
              <a:t>adilet.zan.kz/kaz/docs/V1600014235</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endPar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endParaRPr>
          </a:p>
          <a:p>
            <a:pPr lvl="0"/>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Тиісті</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үлгідегі</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білім</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беру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ұйымдары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қызметінің</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үлгілік</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қағидалары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a:latin typeface="Times New Roman" panose="02020603050405020304" pitchFamily="18" charset="0"/>
                <a:ea typeface="Calibri" panose="020F0502020204030204" pitchFamily="34" charset="0"/>
                <a:cs typeface="Times New Roman" panose="02020603050405020304" pitchFamily="18" charset="0"/>
                <a:hlinkClick r:id="rId12"/>
              </a:rPr>
              <a:t>https://</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12"/>
              </a:rPr>
              <a:t>adilet.zan.kz/kaz/docs/V1800017657</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p>
          <a:p>
            <a:pPr lvl="0"/>
            <a:r>
              <a:rPr lang="kk-KZ" altLang="x-none" sz="1600" dirty="0">
                <a:latin typeface="Times New Roman" panose="02020603050405020304" pitchFamily="18" charset="0"/>
                <a:ea typeface="Calibri" panose="020F0502020204030204" pitchFamily="34" charset="0"/>
                <a:cs typeface="Times New Roman" panose="02020603050405020304" pitchFamily="18" charset="0"/>
              </a:rPr>
              <a:t>Білім беру қызметтерін көрсетудің үлгілік шартының нысандары </a:t>
            </a:r>
            <a:r>
              <a:rPr lang="en-US" altLang="x-none" sz="1600" dirty="0">
                <a:latin typeface="Times New Roman" panose="02020603050405020304" pitchFamily="18" charset="0"/>
                <a:ea typeface="Calibri" panose="020F0502020204030204" pitchFamily="34" charset="0"/>
                <a:cs typeface="Times New Roman" panose="02020603050405020304" pitchFamily="18" charset="0"/>
                <a:hlinkClick r:id="rId13"/>
              </a:rPr>
              <a:t>https://</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13"/>
              </a:rPr>
              <a:t>adilet.zan.kz/kaz/docs/V1600013227</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p>
          <a:p>
            <a:pPr lvl="0"/>
            <a:r>
              <a:rPr lang="kk-KZ" altLang="x-none" sz="1600" dirty="0">
                <a:latin typeface="Times New Roman" panose="02020603050405020304" pitchFamily="18" charset="0"/>
                <a:ea typeface="Calibri" panose="020F0502020204030204" pitchFamily="34" charset="0"/>
                <a:cs typeface="Times New Roman" panose="02020603050405020304" pitchFamily="18" charset="0"/>
              </a:rPr>
              <a:t>Мемлекеттік білім беру ұйымдары қызметкерлерінің үлгі штаттары </a:t>
            </a:r>
            <a:r>
              <a:rPr lang="en-US" altLang="x-none" sz="1600" dirty="0">
                <a:latin typeface="Times New Roman" panose="02020603050405020304" pitchFamily="18" charset="0"/>
                <a:ea typeface="Calibri" panose="020F0502020204030204" pitchFamily="34" charset="0"/>
                <a:cs typeface="Times New Roman" panose="02020603050405020304" pitchFamily="18" charset="0"/>
                <a:hlinkClick r:id="rId14"/>
              </a:rPr>
              <a:t>https://adilet.zan.kz/kaz/docs/P080000077</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14"/>
              </a:rPr>
              <a:t>_</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p>
          <a:p>
            <a:pPr lvl="0"/>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Педагог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қызметкерлер</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мен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оларға</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теңестірілген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тұлғалардың</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лауазымдарының</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үлгілік</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біліктілік</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сипаттамалары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a:latin typeface="Times New Roman" panose="02020603050405020304" pitchFamily="18" charset="0"/>
                <a:ea typeface="Calibri" panose="020F0502020204030204" pitchFamily="34" charset="0"/>
                <a:cs typeface="Times New Roman" panose="02020603050405020304" pitchFamily="18" charset="0"/>
                <a:hlinkClick r:id="rId15"/>
              </a:rPr>
              <a:t>https://adilet.zan.kz/kaz/docs/V090005750</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15"/>
              </a:rPr>
              <a:t>_</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p>
          <a:p>
            <a:pPr lvl="0"/>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Жабдықтармен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жиһазбен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жарақтандыру</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нормалары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hlinkClick r:id="rId16"/>
              </a:rPr>
              <a:t>https://</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16"/>
              </a:rPr>
              <a:t>adilet.zan.kz/kaz/docs/V1600013272</a:t>
            </a:r>
            <a:r>
              <a:rPr lang="ru-RU"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p>
          <a:p>
            <a:pPr lvl="0"/>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Білім</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беру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ұйымдарында</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қамқоршылық</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кеңестің</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жұмысын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ұйымдастыру</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оны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сайлау</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тәртібінің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үлгілік</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қағидалары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a:latin typeface="Times New Roman" panose="02020603050405020304" pitchFamily="18" charset="0"/>
                <a:ea typeface="Calibri" panose="020F0502020204030204" pitchFamily="34" charset="0"/>
                <a:cs typeface="Times New Roman" panose="02020603050405020304" pitchFamily="18" charset="0"/>
                <a:hlinkClick r:id="rId17"/>
              </a:rPr>
              <a:t>https://</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17"/>
              </a:rPr>
              <a:t>adilet.zan.kz/kaz/docs/V1700015584</a:t>
            </a:r>
            <a:endParaRPr kumimoji="0" lang="kk-KZ" altLang="x-none" sz="900" b="0" i="0" u="none" strike="noStrike" cap="none" normalizeH="0" baseline="0" dirty="0">
              <a:ln>
                <a:noFill/>
              </a:ln>
              <a:solidFill>
                <a:schemeClr val="tx1"/>
              </a:solidFill>
              <a:effectLst/>
            </a:endParaRPr>
          </a:p>
          <a:p>
            <a:pPr lvl="0"/>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Мектепке дейінгі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орта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білім</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беру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ұйымдарын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бейнебақылау</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жүйелерімен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жарақтау</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стандарттары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оларға</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қойылатын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талаптар</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a:latin typeface="Times New Roman" panose="02020603050405020304" pitchFamily="18" charset="0"/>
                <a:ea typeface="Calibri" panose="020F0502020204030204" pitchFamily="34" charset="0"/>
                <a:cs typeface="Times New Roman" panose="02020603050405020304" pitchFamily="18" charset="0"/>
                <a:hlinkClick r:id="rId18"/>
              </a:rPr>
              <a:t>https://</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18"/>
              </a:rPr>
              <a:t>adilet.zan.kz/kaz/docs/V1900018239</a:t>
            </a:r>
            <a:r>
              <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rPr>
              <a:t> </a:t>
            </a:r>
            <a:endPar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endParaRPr>
          </a:p>
          <a:p>
            <a:pPr lvl="0"/>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Мектепке дейінгі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білім</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беру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саласында</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мемлекеттік</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қызметтер</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көрсету</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қағидалары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a:latin typeface="Times New Roman" panose="02020603050405020304" pitchFamily="18" charset="0"/>
                <a:ea typeface="Calibri" panose="020F0502020204030204" pitchFamily="34" charset="0"/>
                <a:cs typeface="Times New Roman" panose="02020603050405020304" pitchFamily="18" charset="0"/>
                <a:hlinkClick r:id="rId19"/>
              </a:rPr>
              <a:t>https://</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19"/>
              </a:rPr>
              <a:t>adilet.zan.kz/kaz/docs/V2000020883</a:t>
            </a:r>
            <a:endParaRPr lang="kk-KZ" altLang="x-none" sz="1600" dirty="0" smtClean="0">
              <a:latin typeface="Times New Roman" panose="02020603050405020304" pitchFamily="18" charset="0"/>
              <a:ea typeface="Calibri" panose="020F0502020204030204" pitchFamily="34" charset="0"/>
              <a:cs typeface="Times New Roman" panose="02020603050405020304" pitchFamily="18" charset="0"/>
            </a:endParaRPr>
          </a:p>
          <a:p>
            <a:pPr lvl="0"/>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Орта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білім</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беру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ұйымдарына</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арналған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оқулықтардың</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мектепке</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дейінгі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ұйымдарға</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орта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білім</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беру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ұйымдарына</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арналған</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оқу-әдістемелік</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кешендердің</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оның</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ішінде</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электрондық</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нысандағы</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x-none" sz="1600" dirty="0" err="1">
                <a:latin typeface="Times New Roman" panose="02020603050405020304" pitchFamily="18" charset="0"/>
                <a:ea typeface="Calibri" panose="020F0502020204030204" pitchFamily="34" charset="0"/>
                <a:cs typeface="Times New Roman" panose="02020603050405020304" pitchFamily="18" charset="0"/>
              </a:rPr>
              <a:t>тізбесі</a:t>
            </a:r>
            <a:r>
              <a:rPr lang="ru-RU" altLang="x-none" sz="1600" dirty="0">
                <a:latin typeface="Times New Roman" panose="02020603050405020304" pitchFamily="18" charset="0"/>
                <a:ea typeface="Calibri" panose="020F0502020204030204" pitchFamily="34" charset="0"/>
                <a:cs typeface="Times New Roman" panose="02020603050405020304" pitchFamily="18" charset="0"/>
              </a:rPr>
              <a:t> </a:t>
            </a:r>
            <a:r>
              <a:rPr lang="en-US" altLang="x-none" sz="1600" dirty="0">
                <a:latin typeface="Times New Roman" panose="02020603050405020304" pitchFamily="18" charset="0"/>
                <a:ea typeface="Calibri" panose="020F0502020204030204" pitchFamily="34" charset="0"/>
                <a:cs typeface="Times New Roman" panose="02020603050405020304" pitchFamily="18" charset="0"/>
                <a:hlinkClick r:id="rId20"/>
              </a:rPr>
              <a:t>https://</a:t>
            </a:r>
            <a:r>
              <a:rPr lang="en-US" altLang="x-none" sz="1600" dirty="0" smtClean="0">
                <a:latin typeface="Times New Roman" panose="02020603050405020304" pitchFamily="18" charset="0"/>
                <a:ea typeface="Calibri" panose="020F0502020204030204" pitchFamily="34" charset="0"/>
                <a:cs typeface="Times New Roman" panose="02020603050405020304" pitchFamily="18" charset="0"/>
                <a:hlinkClick r:id="rId20"/>
              </a:rPr>
              <a:t>adilet.zan.kz/kaz/docs/V2000020708</a:t>
            </a:r>
            <a:endParaRPr kumimoji="0" lang="ru-RU" altLang="x-none" sz="2000" b="0" i="0" u="none" strike="noStrike" cap="none" normalizeH="0" baseline="0" dirty="0">
              <a:ln>
                <a:noFill/>
              </a:ln>
              <a:solidFill>
                <a:schemeClr val="tx1"/>
              </a:solidFill>
              <a:effectLst/>
              <a:latin typeface="Arial" panose="020B0604020202020204" pitchFamily="34" charset="0"/>
            </a:endParaRPr>
          </a:p>
        </p:txBody>
      </p:sp>
      <p:sp>
        <p:nvSpPr>
          <p:cNvPr id="9" name="Овал 8">
            <a:extLst>
              <a:ext uri="{FF2B5EF4-FFF2-40B4-BE49-F238E27FC236}">
                <a16:creationId xmlns:a16="http://schemas.microsoft.com/office/drawing/2014/main" xmlns="" id="{F223A78F-F753-8CA0-3C58-C68AEBD73B47}"/>
              </a:ext>
            </a:extLst>
          </p:cNvPr>
          <p:cNvSpPr/>
          <p:nvPr/>
        </p:nvSpPr>
        <p:spPr>
          <a:xfrm>
            <a:off x="10720551" y="52801"/>
            <a:ext cx="1332185" cy="1124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dirty="0"/>
              <a:t>19</a:t>
            </a:r>
            <a:endParaRPr lang="x-none" sz="4400" dirty="0"/>
          </a:p>
        </p:txBody>
      </p:sp>
    </p:spTree>
    <p:extLst>
      <p:ext uri="{BB962C8B-B14F-4D97-AF65-F5344CB8AC3E}">
        <p14:creationId xmlns:p14="http://schemas.microsoft.com/office/powerpoint/2010/main" val="3559665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61362B-D22E-43CB-DBE2-FA808286501C}"/>
              </a:ext>
            </a:extLst>
          </p:cNvPr>
          <p:cNvSpPr>
            <a:spLocks noGrp="1"/>
          </p:cNvSpPr>
          <p:nvPr>
            <p:ph type="title"/>
          </p:nvPr>
        </p:nvSpPr>
        <p:spPr>
          <a:xfrm>
            <a:off x="0" y="248906"/>
            <a:ext cx="12029090" cy="856703"/>
          </a:xfrm>
        </p:spPr>
        <p:txBody>
          <a:bodyPr>
            <a:noAutofit/>
          </a:bodyPr>
          <a:lstStyle/>
          <a:p>
            <a:pPr indent="450215" algn="just">
              <a:lnSpc>
                <a:spcPct val="100000"/>
              </a:lnSpc>
              <a:spcAft>
                <a:spcPts val="800"/>
              </a:spcAft>
            </a:pPr>
            <a:r>
              <a:rPr lang="kk-KZ" sz="2400" b="1" dirty="0" smtClean="0">
                <a:latin typeface="Arial" panose="020B0604020202020204" pitchFamily="34" charset="0"/>
                <a:ea typeface="Calibri" panose="020F0502020204030204" pitchFamily="34" charset="0"/>
                <a:cs typeface="Arial" panose="020B0604020202020204" pitchFamily="34" charset="0"/>
              </a:rPr>
              <a:t>МЕКТЕПКЕ ДЕЙІНГІ ҰЙЫМДАР ТӘРБИЕЛЕУ-БІЛІМ БЕРУ ПРОЦЕСІН:</a:t>
            </a:r>
            <a:endParaRPr lang="x-none" sz="320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xmlns="" id="{2E42E885-BBCC-B14C-FB15-EFF685DA4A02}"/>
              </a:ext>
            </a:extLst>
          </p:cNvPr>
          <p:cNvSpPr>
            <a:spLocks noGrp="1"/>
          </p:cNvSpPr>
          <p:nvPr>
            <p:ph idx="1"/>
          </p:nvPr>
        </p:nvSpPr>
        <p:spPr>
          <a:xfrm>
            <a:off x="327134" y="1590683"/>
            <a:ext cx="11537731" cy="4351338"/>
          </a:xfrm>
        </p:spPr>
        <p:txBody>
          <a:bodyPr>
            <a:noAutofit/>
          </a:bodyPr>
          <a:lstStyle/>
          <a:p>
            <a:pPr algn="just">
              <a:buFont typeface="Wingdings" panose="05000000000000000000" pitchFamily="2" charset="2"/>
              <a:buChar char="q"/>
            </a:pPr>
            <a:r>
              <a:rPr lang="ru-RU"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Мектепке дейінгі </a:t>
            </a:r>
            <a:r>
              <a:rPr lang="ru-RU" sz="2400" dirty="0" err="1">
                <a:latin typeface="Arial" panose="020B0604020202020204" pitchFamily="34" charset="0"/>
                <a:cs typeface="Arial" panose="020B0604020202020204" pitchFamily="34" charset="0"/>
              </a:rPr>
              <a:t>тәрбие</a:t>
            </a:r>
            <a:r>
              <a:rPr lang="ru-RU" sz="2400" dirty="0">
                <a:latin typeface="Arial" panose="020B0604020202020204" pitchFamily="34" charset="0"/>
                <a:cs typeface="Arial" panose="020B0604020202020204" pitchFamily="34" charset="0"/>
              </a:rPr>
              <a:t> мен </a:t>
            </a:r>
            <a:r>
              <a:rPr lang="ru-RU" sz="2400" dirty="0" err="1">
                <a:latin typeface="Arial" panose="020B0604020202020204" pitchFamily="34" charset="0"/>
                <a:cs typeface="Arial" panose="020B0604020202020204" pitchFamily="34" charset="0"/>
              </a:rPr>
              <a:t>оқытудың</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мемлекеттік</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жалпыға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міндетті</a:t>
            </a:r>
            <a:r>
              <a:rPr lang="ru-RU" sz="2400" dirty="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стандартына</a:t>
            </a:r>
            <a:r>
              <a:rPr lang="ru-RU" sz="2400" dirty="0" smtClean="0">
                <a:latin typeface="Arial" panose="020B0604020202020204" pitchFamily="34" charset="0"/>
                <a:cs typeface="Arial" panose="020B0604020202020204" pitchFamily="34" charset="0"/>
              </a:rPr>
              <a:t> </a:t>
            </a:r>
          </a:p>
          <a:p>
            <a:pPr algn="just">
              <a:buFont typeface="Wingdings" panose="05000000000000000000" pitchFamily="2" charset="2"/>
              <a:buChar char="q"/>
            </a:pPr>
            <a:r>
              <a:rPr lang="ru-RU" sz="2400" dirty="0">
                <a:latin typeface="Arial" panose="020B0604020202020204" pitchFamily="34" charset="0"/>
                <a:cs typeface="Arial" panose="020B0604020202020204" pitchFamily="34" charset="0"/>
              </a:rPr>
              <a:t> Мектепке </a:t>
            </a:r>
            <a:r>
              <a:rPr lang="ru-RU" sz="2400" dirty="0" err="1">
                <a:latin typeface="Arial" panose="020B0604020202020204" pitchFamily="34" charset="0"/>
                <a:cs typeface="Arial" panose="020B0604020202020204" pitchFamily="34" charset="0"/>
              </a:rPr>
              <a:t>дей</a:t>
            </a:r>
            <a:r>
              <a:rPr lang="en-US" sz="2400" dirty="0" err="1">
                <a:latin typeface="Arial" panose="020B0604020202020204" pitchFamily="34" charset="0"/>
                <a:cs typeface="Arial" panose="020B0604020202020204" pitchFamily="34" charset="0"/>
              </a:rPr>
              <a:t>i</a:t>
            </a:r>
            <a:r>
              <a:rPr lang="ru-RU" sz="2400" dirty="0" err="1">
                <a:latin typeface="Arial" panose="020B0604020202020204" pitchFamily="34" charset="0"/>
                <a:cs typeface="Arial" panose="020B0604020202020204" pitchFamily="34" charset="0"/>
              </a:rPr>
              <a:t>нг</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ұйымдар</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қызмет</a:t>
            </a:r>
            <a:r>
              <a:rPr lang="en-US" sz="2400" dirty="0" err="1">
                <a:latin typeface="Arial" panose="020B0604020202020204" pitchFamily="34" charset="0"/>
                <a:cs typeface="Arial" panose="020B0604020202020204" pitchFamily="34" charset="0"/>
              </a:rPr>
              <a:t>i</a:t>
            </a:r>
            <a:r>
              <a:rPr lang="ru-RU" sz="2400" dirty="0">
                <a:latin typeface="Arial" panose="020B0604020202020204" pitchFamily="34" charset="0"/>
                <a:cs typeface="Arial" panose="020B0604020202020204" pitchFamily="34" charset="0"/>
              </a:rPr>
              <a:t>н</a:t>
            </a:r>
            <a:r>
              <a:rPr lang="en-US" sz="2400" dirty="0" err="1">
                <a:latin typeface="Arial" panose="020B0604020202020204" pitchFamily="34" charset="0"/>
                <a:cs typeface="Arial" panose="020B0604020202020204" pitchFamily="34" charset="0"/>
              </a:rPr>
              <a:t>i</a:t>
            </a:r>
            <a:r>
              <a:rPr lang="ru-RU" sz="2400" dirty="0">
                <a:latin typeface="Arial" panose="020B0604020202020204" pitchFamily="34" charset="0"/>
                <a:cs typeface="Arial" panose="020B0604020202020204" pitchFamily="34" charset="0"/>
              </a:rPr>
              <a:t>ң </a:t>
            </a:r>
            <a:r>
              <a:rPr lang="ru-RU" sz="2400" dirty="0" err="1">
                <a:latin typeface="Arial" panose="020B0604020202020204" pitchFamily="34" charset="0"/>
                <a:cs typeface="Arial" panose="020B0604020202020204" pitchFamily="34" charset="0"/>
              </a:rPr>
              <a:t>үлгілік</a:t>
            </a:r>
            <a:r>
              <a:rPr lang="ru-RU" sz="2400" dirty="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қағидаларына</a:t>
            </a:r>
            <a:endParaRPr lang="ru-RU"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ru-RU" sz="2400" dirty="0">
                <a:latin typeface="Arial" panose="020B0604020202020204" pitchFamily="34" charset="0"/>
                <a:cs typeface="Arial" panose="020B0604020202020204" pitchFamily="34" charset="0"/>
              </a:rPr>
              <a:t> Мектепке дейінгі </a:t>
            </a:r>
            <a:r>
              <a:rPr lang="ru-RU" sz="2400" dirty="0" err="1">
                <a:latin typeface="Arial" panose="020B0604020202020204" pitchFamily="34" charset="0"/>
                <a:cs typeface="Arial" panose="020B0604020202020204" pitchFamily="34" charset="0"/>
              </a:rPr>
              <a:t>тәрбие</a:t>
            </a:r>
            <a:r>
              <a:rPr lang="ru-RU" sz="2400" dirty="0">
                <a:latin typeface="Arial" panose="020B0604020202020204" pitchFamily="34" charset="0"/>
                <a:cs typeface="Arial" panose="020B0604020202020204" pitchFamily="34" charset="0"/>
              </a:rPr>
              <a:t> мен </a:t>
            </a:r>
            <a:r>
              <a:rPr lang="ru-RU" sz="2400" dirty="0" err="1">
                <a:latin typeface="Arial" panose="020B0604020202020204" pitchFamily="34" charset="0"/>
                <a:cs typeface="Arial" panose="020B0604020202020204" pitchFamily="34" charset="0"/>
              </a:rPr>
              <a:t>оқытудың</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үлгілік</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оқу</a:t>
            </a:r>
            <a:r>
              <a:rPr lang="ru-RU" sz="2400" dirty="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жоспарларына</a:t>
            </a:r>
            <a:r>
              <a:rPr lang="ru-RU" sz="2400" dirty="0" smtClean="0">
                <a:latin typeface="Arial" panose="020B0604020202020204" pitchFamily="34" charset="0"/>
                <a:cs typeface="Arial" panose="020B0604020202020204" pitchFamily="34" charset="0"/>
              </a:rPr>
              <a:t> </a:t>
            </a:r>
          </a:p>
          <a:p>
            <a:pPr algn="just">
              <a:buFont typeface="Wingdings" panose="05000000000000000000" pitchFamily="2" charset="2"/>
              <a:buChar char="q"/>
            </a:pPr>
            <a:r>
              <a:rPr lang="ru-RU" sz="2400" dirty="0">
                <a:latin typeface="Arial" panose="020B0604020202020204" pitchFamily="34" charset="0"/>
                <a:cs typeface="Arial" panose="020B0604020202020204" pitchFamily="34" charset="0"/>
              </a:rPr>
              <a:t> Мектепке дейінгі </a:t>
            </a:r>
            <a:r>
              <a:rPr lang="ru-RU" sz="2400" dirty="0" err="1">
                <a:latin typeface="Arial" panose="020B0604020202020204" pitchFamily="34" charset="0"/>
                <a:cs typeface="Arial" panose="020B0604020202020204" pitchFamily="34" charset="0"/>
              </a:rPr>
              <a:t>тәрбие</a:t>
            </a:r>
            <a:r>
              <a:rPr lang="ru-RU" sz="2400" dirty="0">
                <a:latin typeface="Arial" panose="020B0604020202020204" pitchFamily="34" charset="0"/>
                <a:cs typeface="Arial" panose="020B0604020202020204" pitchFamily="34" charset="0"/>
              </a:rPr>
              <a:t> мен </a:t>
            </a:r>
            <a:r>
              <a:rPr lang="ru-RU" sz="2400" dirty="0" err="1">
                <a:latin typeface="Arial" panose="020B0604020202020204" pitchFamily="34" charset="0"/>
                <a:cs typeface="Arial" panose="020B0604020202020204" pitchFamily="34" charset="0"/>
              </a:rPr>
              <a:t>оқытудың</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үлгілік</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оқу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бағдарламасына</a:t>
            </a:r>
            <a:r>
              <a:rPr lang="ru-RU" sz="2400" dirty="0">
                <a:latin typeface="Arial" panose="020B0604020202020204" pitchFamily="34" charset="0"/>
                <a:cs typeface="Arial" panose="020B0604020202020204" pitchFamily="34" charset="0"/>
              </a:rPr>
              <a:t> </a:t>
            </a:r>
          </a:p>
          <a:p>
            <a:pPr algn="just">
              <a:buFont typeface="Wingdings" panose="05000000000000000000" pitchFamily="2" charset="2"/>
              <a:buChar char="q"/>
            </a:pPr>
            <a:r>
              <a:rPr lang="ru-RU"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Мектепке </a:t>
            </a:r>
            <a:r>
              <a:rPr lang="ru-RU" sz="2400" dirty="0">
                <a:latin typeface="Arial" panose="020B0604020202020204" pitchFamily="34" charset="0"/>
                <a:cs typeface="Arial" panose="020B0604020202020204" pitchFamily="34" charset="0"/>
              </a:rPr>
              <a:t>дейінгі </a:t>
            </a:r>
            <a:r>
              <a:rPr lang="ru-RU" sz="2400" dirty="0" err="1">
                <a:latin typeface="Arial" panose="020B0604020202020204" pitchFamily="34" charset="0"/>
                <a:cs typeface="Arial" panose="020B0604020202020204" pitchFamily="34" charset="0"/>
              </a:rPr>
              <a:t>ұйымдар</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үшін</a:t>
            </a:r>
            <a:r>
              <a:rPr lang="ru-RU" sz="2400" dirty="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әзірленген</a:t>
            </a:r>
            <a:r>
              <a:rPr lang="ru-RU" sz="2400" dirty="0" smtClean="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білім</a:t>
            </a:r>
            <a:r>
              <a:rPr lang="ru-RU" sz="2400" dirty="0" smtClean="0">
                <a:latin typeface="Arial" panose="020B0604020202020204" pitchFamily="34" charset="0"/>
                <a:cs typeface="Arial" panose="020B0604020202020204" pitchFamily="34" charset="0"/>
              </a:rPr>
              <a:t> беру </a:t>
            </a:r>
            <a:r>
              <a:rPr lang="ru-RU" sz="2400" dirty="0" err="1" smtClean="0">
                <a:latin typeface="Arial" panose="020B0604020202020204" pitchFamily="34" charset="0"/>
                <a:cs typeface="Arial" panose="020B0604020202020204" pitchFamily="34" charset="0"/>
              </a:rPr>
              <a:t>бағдарламаларына</a:t>
            </a:r>
            <a:r>
              <a:rPr lang="ru-RU" sz="2400" dirty="0" smtClean="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сәйкес</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жүзеге</a:t>
            </a:r>
            <a:r>
              <a:rPr lang="ru-RU" sz="2400" dirty="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асырады</a:t>
            </a:r>
            <a:endParaRPr lang="x-none" sz="2400"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xmlns="" id="{07B31946-AB11-835D-063E-7F3A8B4D2A88}"/>
              </a:ext>
            </a:extLst>
          </p:cNvPr>
          <p:cNvSpPr>
            <a:spLocks noGrp="1"/>
          </p:cNvSpPr>
          <p:nvPr>
            <p:ph type="sldNum" sz="quarter" idx="12"/>
          </p:nvPr>
        </p:nvSpPr>
        <p:spPr/>
        <p:txBody>
          <a:bodyPr/>
          <a:lstStyle/>
          <a:p>
            <a:fld id="{D60AA196-378B-4E34-85CE-A28CFE21B26D}" type="slidenum">
              <a:rPr lang="ru-RU" smtClean="0">
                <a:solidFill>
                  <a:prstClr val="black">
                    <a:tint val="75000"/>
                  </a:prstClr>
                </a:solidFill>
              </a:rPr>
              <a:pPr/>
              <a:t>8</a:t>
            </a:fld>
            <a:endParaRPr lang="ru-RU">
              <a:solidFill>
                <a:prstClr val="black">
                  <a:tint val="75000"/>
                </a:prstClr>
              </a:solidFill>
            </a:endParaRPr>
          </a:p>
        </p:txBody>
      </p:sp>
    </p:spTree>
    <p:extLst>
      <p:ext uri="{BB962C8B-B14F-4D97-AF65-F5344CB8AC3E}">
        <p14:creationId xmlns:p14="http://schemas.microsoft.com/office/powerpoint/2010/main" val="1241439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61362B-D22E-43CB-DBE2-FA808286501C}"/>
              </a:ext>
            </a:extLst>
          </p:cNvPr>
          <p:cNvSpPr>
            <a:spLocks noGrp="1"/>
          </p:cNvSpPr>
          <p:nvPr>
            <p:ph type="title"/>
          </p:nvPr>
        </p:nvSpPr>
        <p:spPr>
          <a:xfrm>
            <a:off x="81455" y="136525"/>
            <a:ext cx="12029090" cy="856703"/>
          </a:xfrm>
        </p:spPr>
        <p:txBody>
          <a:bodyPr>
            <a:noAutofit/>
          </a:bodyPr>
          <a:lstStyle/>
          <a:p>
            <a:pPr indent="450215" algn="just">
              <a:lnSpc>
                <a:spcPct val="100000"/>
              </a:lnSpc>
              <a:spcAft>
                <a:spcPts val="800"/>
              </a:spcAft>
            </a:pPr>
            <a:r>
              <a:rPr lang="ru-RU" sz="2400" b="1" dirty="0" smtClean="0">
                <a:latin typeface="Arial" panose="020B0604020202020204" pitchFamily="34" charset="0"/>
                <a:ea typeface="Calibri" panose="020F0502020204030204" pitchFamily="34" charset="0"/>
                <a:cs typeface="Arial" panose="020B0604020202020204" pitchFamily="34" charset="0"/>
              </a:rPr>
              <a:t>ТӘРБИЕЛЕНУШІЛЕРДІҢ ЖЕКЕ ТҰЛҒАСЫН ЖАН-ЖАҚТЫ ДАМЫТУ МЫНА БАҒЫТТАР БОЙЫНША:</a:t>
            </a:r>
            <a:endParaRPr lang="x-none" sz="320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xmlns="" id="{2E42E885-BBCC-B14C-FB15-EFF685DA4A02}"/>
              </a:ext>
            </a:extLst>
          </p:cNvPr>
          <p:cNvSpPr>
            <a:spLocks noGrp="1"/>
          </p:cNvSpPr>
          <p:nvPr>
            <p:ph idx="1"/>
          </p:nvPr>
        </p:nvSpPr>
        <p:spPr>
          <a:xfrm>
            <a:off x="415911" y="2110034"/>
            <a:ext cx="11537731" cy="3798063"/>
          </a:xfrm>
        </p:spPr>
        <p:txBody>
          <a:bodyPr>
            <a:noAutofit/>
          </a:bodyPr>
          <a:lstStyle/>
          <a:p>
            <a:pPr algn="just">
              <a:buFont typeface="Wingdings" panose="05000000000000000000" pitchFamily="2" charset="2"/>
              <a:buChar char="q"/>
            </a:pP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физикалық</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дамыту</a:t>
            </a:r>
            <a:endParaRPr lang="ru-RU"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коммуникативтік</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дағдыларды</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дамыту</a:t>
            </a:r>
            <a:r>
              <a:rPr lang="ru-RU" dirty="0" smtClean="0">
                <a:latin typeface="Arial" panose="020B0604020202020204" pitchFamily="34" charset="0"/>
                <a:cs typeface="Arial" panose="020B0604020202020204" pitchFamily="34" charset="0"/>
              </a:rPr>
              <a:t> </a:t>
            </a:r>
          </a:p>
          <a:p>
            <a:pPr algn="just">
              <a:buFont typeface="Wingdings" panose="05000000000000000000" pitchFamily="2" charset="2"/>
              <a:buChar char="q"/>
            </a:pPr>
            <a:r>
              <a:rPr lang="ru-RU" dirty="0" err="1" smtClean="0">
                <a:latin typeface="Arial" panose="020B0604020202020204" pitchFamily="34" charset="0"/>
                <a:cs typeface="Arial" panose="020B0604020202020204" pitchFamily="34" charset="0"/>
              </a:rPr>
              <a:t>танымдық</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және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зияткерлік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дағдыларды</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дамыту</a:t>
            </a:r>
            <a:r>
              <a:rPr lang="ru-RU" dirty="0" smtClean="0">
                <a:latin typeface="Arial" panose="020B0604020202020204" pitchFamily="34" charset="0"/>
                <a:cs typeface="Arial" panose="020B0604020202020204" pitchFamily="34" charset="0"/>
              </a:rPr>
              <a:t> </a:t>
            </a:r>
          </a:p>
          <a:p>
            <a:pPr algn="just">
              <a:buFont typeface="Wingdings" panose="05000000000000000000" pitchFamily="2" charset="2"/>
              <a:buChar char="q"/>
            </a:pPr>
            <a:r>
              <a:rPr lang="ru-RU" dirty="0" err="1" smtClean="0">
                <a:latin typeface="Arial" panose="020B0604020202020204" pitchFamily="34" charset="0"/>
                <a:cs typeface="Arial" panose="020B0604020202020204" pitchFamily="34" charset="0"/>
              </a:rPr>
              <a:t>шығармашылық</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дағдыларын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зерттеу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іс-әрекетін</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дамыту</a:t>
            </a:r>
            <a:endParaRPr lang="ru-RU"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әлеуметтік-эмоционалды</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дағдыларды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қалыптастыру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арқылы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іске</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асырылады</a:t>
            </a:r>
            <a:endParaRPr lang="ru-RU"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xmlns="" id="{07B31946-AB11-835D-063E-7F3A8B4D2A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AA196-378B-4E34-85CE-A28CFE21B26D}"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739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TotalTime>
  <Words>3286</Words>
  <Application>Microsoft Office PowerPoint</Application>
  <PresentationFormat>Широкоэкранный</PresentationFormat>
  <Paragraphs>692</Paragraphs>
  <Slides>30</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6</vt:i4>
      </vt:variant>
      <vt:variant>
        <vt:lpstr>Заголовки слайдов</vt:lpstr>
      </vt:variant>
      <vt:variant>
        <vt:i4>30</vt:i4>
      </vt:variant>
    </vt:vector>
  </HeadingPairs>
  <TitlesOfParts>
    <vt:vector size="45" baseType="lpstr">
      <vt:lpstr>DejaVu Sans</vt:lpstr>
      <vt:lpstr>PMingLiU</vt:lpstr>
      <vt:lpstr>Quattrocento Sans</vt:lpstr>
      <vt:lpstr>Arial</vt:lpstr>
      <vt:lpstr>Calibri</vt:lpstr>
      <vt:lpstr>Calibri Light</vt:lpstr>
      <vt:lpstr>Times New Roman</vt:lpstr>
      <vt:lpstr>Wingdings</vt:lpstr>
      <vt:lpstr>Wingdings 3</vt:lpstr>
      <vt:lpstr>1_Тема Office</vt:lpstr>
      <vt:lpstr>2_Тема Office</vt:lpstr>
      <vt:lpstr>3_Тема Office</vt:lpstr>
      <vt:lpstr>1_Office Theme</vt:lpstr>
      <vt:lpstr>4_Тема Office</vt:lpstr>
      <vt:lpstr>Office Theme</vt:lpstr>
      <vt:lpstr>ҚАЗАҚСТАН РЕСПУБЛИКАСЫ ОҚУ-АҒАРТУ МИНИСТРЛІГІ  БАЛАЛАРДЫ ЕРТЕ ДАМЫТУ ИНСТИТУТЫ</vt:lpstr>
      <vt:lpstr>МЕКТЕПКЕ ДЕЙІНГІ ТӘРБИЕ МЕН ОҚЫТУ</vt:lpstr>
      <vt:lpstr>Презентация PowerPoint</vt:lpstr>
      <vt:lpstr>Презентация PowerPoint</vt:lpstr>
      <vt:lpstr>Презентация PowerPoint</vt:lpstr>
      <vt:lpstr>Презентация PowerPoint</vt:lpstr>
      <vt:lpstr>Презентация PowerPoint</vt:lpstr>
      <vt:lpstr>МЕКТЕПКЕ ДЕЙІНГІ ҰЙЫМДАР ТӘРБИЕЛЕУ-БІЛІМ БЕРУ ПРОЦЕСІН:</vt:lpstr>
      <vt:lpstr>ТӘРБИЕЛЕНУШІЛЕРДІҢ ЖЕКЕ ТҰЛҒАСЫН ЖАН-ЖАҚТЫ ДАМЫТУ МЫНА БАҒЫТТАР БОЙЫНША:</vt:lpstr>
      <vt:lpstr>БАЛАЛАРДЫҢ ДАҒДЫЛАРЫН ҚАЛЫПТАСТЫРУ ЖӘНЕ ДАМЫТУ КЕЛЕСІ ҰЙЫМДАСТЫРЫЛҒАН ІС-ӘРЕКЕТТЕРДІ КІРІКТІРУ АРҚЫЛЫ ІСКЕ АСЫРЫЛАДЫ:</vt:lpstr>
      <vt:lpstr>Презентация PowerPoint</vt:lpstr>
      <vt:lpstr>Презентация PowerPoint</vt:lpstr>
      <vt:lpstr>Ұсынылады:</vt:lpstr>
      <vt:lpstr>Презентация PowerPoint</vt:lpstr>
      <vt:lpstr>Презентация PowerPoint</vt:lpstr>
      <vt:lpstr>Презентация PowerPoint</vt:lpstr>
      <vt:lpstr>Презентация PowerPoint</vt:lpstr>
      <vt:lpstr>Мектепке дейінгі тәрбие мен оқытудың жалпыға міндетті стандарты мен Үлгілік оқу жоспарына сәйкес Мектепке дейінгі тәрбие мен оқытудың үлгілік оқу бағдарламасының мазмұны:</vt:lpstr>
      <vt:lpstr>Презентация PowerPoint</vt:lpstr>
      <vt:lpstr>Презентация PowerPoint</vt:lpstr>
      <vt:lpstr> ПЕДАГОГИКАЛЫҚ ПРОЦЕСТІ ҰЙЫМДАСТЫРУ </vt:lpstr>
      <vt:lpstr>          БАҒДАРЛАМАНЫ МЕҢГЕРУ КЕЗЕҢІ</vt:lpstr>
      <vt:lpstr>ОҚЫТУ МЕРЗІМІНЕ ҚОЙЫЛАТЫН ТАЛАПТАР</vt:lpstr>
      <vt:lpstr>ЗАТТЫҚ-КЕҢІСТІКТІК ДАМЫТУШЫ ОРТАНЫ ҰЙЫМДАСТЫРУҒА ҚОЙЫЛАТЫН ТАЛАПТАР</vt:lpstr>
      <vt:lpstr>ПЕДАГОГКЕ ҚОЙЫЛАТЫН ТАЛАПТАР</vt:lpstr>
      <vt:lpstr>ПЕДАГОГТЕРГЕ АРНАЛҒАН КӘСІБИ БАЙҚАУЛАР: </vt:lpstr>
      <vt:lpstr>Презентация PowerPoint</vt:lpstr>
      <vt:lpstr>Презентация PowerPoint</vt:lpstr>
      <vt:lpstr>ЖЫЛ БОЙЫ БАЛАЛАРҒА АРНАЛҒАН КЕЛЕСІ БАЙҚАУЛАР ӨТКІЗІЛЕДІ:  </vt:lpstr>
      <vt:lpstr>НАЗАРЛАРЫҢЫЗҒА РАХМЕТ!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РЦДД</cp:lastModifiedBy>
  <cp:revision>236</cp:revision>
  <dcterms:created xsi:type="dcterms:W3CDTF">2021-12-01T11:03:10Z</dcterms:created>
  <dcterms:modified xsi:type="dcterms:W3CDTF">2022-08-17T04:01:22Z</dcterms:modified>
</cp:coreProperties>
</file>